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70" r:id="rId2"/>
    <p:sldId id="388" r:id="rId3"/>
    <p:sldId id="370" r:id="rId4"/>
    <p:sldId id="346" r:id="rId5"/>
    <p:sldId id="372" r:id="rId6"/>
    <p:sldId id="373" r:id="rId7"/>
    <p:sldId id="365" r:id="rId8"/>
    <p:sldId id="374" r:id="rId9"/>
    <p:sldId id="377" r:id="rId10"/>
    <p:sldId id="376" r:id="rId11"/>
    <p:sldId id="375" r:id="rId12"/>
    <p:sldId id="381" r:id="rId13"/>
    <p:sldId id="378" r:id="rId14"/>
    <p:sldId id="384" r:id="rId15"/>
    <p:sldId id="387" r:id="rId16"/>
    <p:sldId id="386" r:id="rId17"/>
    <p:sldId id="324" r:id="rId18"/>
    <p:sldId id="323" r:id="rId19"/>
    <p:sldId id="326" r:id="rId20"/>
    <p:sldId id="345"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6" autoAdjust="0"/>
    <p:restoredTop sz="94660"/>
  </p:normalViewPr>
  <p:slideViewPr>
    <p:cSldViewPr snapToGrid="0">
      <p:cViewPr varScale="1">
        <p:scale>
          <a:sx n="118" d="100"/>
          <a:sy n="118" d="100"/>
        </p:scale>
        <p:origin x="18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F1E7CF-4B57-4906-8DEB-81E8CAA3F382}" type="datetimeFigureOut">
              <a:rPr lang="th-TH" smtClean="0"/>
              <a:t>27/09/63</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A9E6D-F574-41B6-997D-3895FE49BCDF}" type="slidenum">
              <a:rPr lang="th-TH" smtClean="0"/>
              <a:t>‹#›</a:t>
            </a:fld>
            <a:endParaRPr lang="th-TH"/>
          </a:p>
        </p:txBody>
      </p:sp>
    </p:spTree>
    <p:extLst>
      <p:ext uri="{BB962C8B-B14F-4D97-AF65-F5344CB8AC3E}">
        <p14:creationId xmlns:p14="http://schemas.microsoft.com/office/powerpoint/2010/main" val="138450109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2656-D80E-4623-8E90-78C0995254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237F06FE-1EC3-495D-A783-846E01B9F3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31B85736-C20D-4910-B976-DBDEA03B3965}"/>
              </a:ext>
            </a:extLst>
          </p:cNvPr>
          <p:cNvSpPr>
            <a:spLocks noGrp="1"/>
          </p:cNvSpPr>
          <p:nvPr>
            <p:ph type="dt" sz="half" idx="10"/>
          </p:nvPr>
        </p:nvSpPr>
        <p:spPr/>
        <p:txBody>
          <a:bodyPr/>
          <a:lstStyle/>
          <a:p>
            <a:fld id="{7887B424-BB70-4314-9AD3-C2ABCB7AC6AC}" type="datetime1">
              <a:rPr lang="en-US" smtClean="0"/>
              <a:t>9/27/2020</a:t>
            </a:fld>
            <a:endParaRPr lang="th-TH"/>
          </a:p>
        </p:txBody>
      </p:sp>
      <p:sp>
        <p:nvSpPr>
          <p:cNvPr id="5" name="Footer Placeholder 4">
            <a:extLst>
              <a:ext uri="{FF2B5EF4-FFF2-40B4-BE49-F238E27FC236}">
                <a16:creationId xmlns:a16="http://schemas.microsoft.com/office/drawing/2014/main" id="{6BCB36C3-5E83-446F-9021-98B346964080}"/>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F8B94EB3-0D38-4F52-9C11-878E383195F5}"/>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599849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7E84-D6A5-47E4-A6A6-7F7156EADF3C}"/>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D6DA90FA-8B32-450E-84B8-B32B637B89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72672B40-7BFE-4A31-97FA-C3D9399A77A9}"/>
              </a:ext>
            </a:extLst>
          </p:cNvPr>
          <p:cNvSpPr>
            <a:spLocks noGrp="1"/>
          </p:cNvSpPr>
          <p:nvPr>
            <p:ph type="dt" sz="half" idx="10"/>
          </p:nvPr>
        </p:nvSpPr>
        <p:spPr/>
        <p:txBody>
          <a:bodyPr/>
          <a:lstStyle/>
          <a:p>
            <a:fld id="{A0B4E48F-83C8-48C1-A8CA-A901FE426DC3}" type="datetime1">
              <a:rPr lang="en-US" smtClean="0"/>
              <a:t>9/27/2020</a:t>
            </a:fld>
            <a:endParaRPr lang="th-TH"/>
          </a:p>
        </p:txBody>
      </p:sp>
      <p:sp>
        <p:nvSpPr>
          <p:cNvPr id="5" name="Footer Placeholder 4">
            <a:extLst>
              <a:ext uri="{FF2B5EF4-FFF2-40B4-BE49-F238E27FC236}">
                <a16:creationId xmlns:a16="http://schemas.microsoft.com/office/drawing/2014/main" id="{16F2FF62-3CCA-45E0-9697-82B5BDFFF63D}"/>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81D79D51-1B8E-4DDD-BECF-E06B8FE0D50F}"/>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41879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BD6767-65BA-4F22-81AE-15391D53A3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DD957645-F80F-485E-9DA0-8C54E0A9BD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93F129AD-00D5-4CEF-84DB-C41ECE331184}"/>
              </a:ext>
            </a:extLst>
          </p:cNvPr>
          <p:cNvSpPr>
            <a:spLocks noGrp="1"/>
          </p:cNvSpPr>
          <p:nvPr>
            <p:ph type="dt" sz="half" idx="10"/>
          </p:nvPr>
        </p:nvSpPr>
        <p:spPr/>
        <p:txBody>
          <a:bodyPr/>
          <a:lstStyle/>
          <a:p>
            <a:fld id="{F34C2662-657F-4195-916B-AC892D56C1EE}" type="datetime1">
              <a:rPr lang="en-US" smtClean="0"/>
              <a:t>9/27/2020</a:t>
            </a:fld>
            <a:endParaRPr lang="th-TH"/>
          </a:p>
        </p:txBody>
      </p:sp>
      <p:sp>
        <p:nvSpPr>
          <p:cNvPr id="5" name="Footer Placeholder 4">
            <a:extLst>
              <a:ext uri="{FF2B5EF4-FFF2-40B4-BE49-F238E27FC236}">
                <a16:creationId xmlns:a16="http://schemas.microsoft.com/office/drawing/2014/main" id="{6D301103-71D7-42D3-BCC2-23F9F7B584B2}"/>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79942C2A-97DE-458F-A18B-B3B5742BD011}"/>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772030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3EE2-5D7B-40EB-B92B-537981F21353}"/>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91EA223D-9308-4402-90E6-A2A4D24C55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D7EEB8C6-0216-49A3-8FAB-32C0CC6D28F9}"/>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Footer Placeholder 4">
            <a:extLst>
              <a:ext uri="{FF2B5EF4-FFF2-40B4-BE49-F238E27FC236}">
                <a16:creationId xmlns:a16="http://schemas.microsoft.com/office/drawing/2014/main" id="{51D3272C-A052-428C-B06A-71C3DD4A343A}"/>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9E00578E-6234-4B25-A92D-13F77D8CC76F}"/>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419338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BBD3-87A3-4EEE-B985-9E0A9F493A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3C747830-5863-4F52-8417-DCB86CCFC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ABFBAF-9288-445F-9727-DC8575AC4B4F}"/>
              </a:ext>
            </a:extLst>
          </p:cNvPr>
          <p:cNvSpPr>
            <a:spLocks noGrp="1"/>
          </p:cNvSpPr>
          <p:nvPr>
            <p:ph type="dt" sz="half" idx="10"/>
          </p:nvPr>
        </p:nvSpPr>
        <p:spPr/>
        <p:txBody>
          <a:bodyPr/>
          <a:lstStyle/>
          <a:p>
            <a:fld id="{ACAF7A17-E588-4C8B-A450-E0E7AC7324A3}" type="datetime1">
              <a:rPr lang="en-US" smtClean="0"/>
              <a:t>9/27/2020</a:t>
            </a:fld>
            <a:endParaRPr lang="th-TH"/>
          </a:p>
        </p:txBody>
      </p:sp>
      <p:sp>
        <p:nvSpPr>
          <p:cNvPr id="5" name="Footer Placeholder 4">
            <a:extLst>
              <a:ext uri="{FF2B5EF4-FFF2-40B4-BE49-F238E27FC236}">
                <a16:creationId xmlns:a16="http://schemas.microsoft.com/office/drawing/2014/main" id="{292E052A-C8DF-40E9-8C8A-A50A0243BEE7}"/>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4149BD4B-33AB-4968-B565-F2709575E04A}"/>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98866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BF06-4C95-4847-96BB-102249C4B9CC}"/>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E3F746E1-9F67-4652-8A06-4B1B729436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BF3AA110-4DEE-4033-9CAE-953FA9627A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879F2773-7125-468A-B716-5139EB8911F0}"/>
              </a:ext>
            </a:extLst>
          </p:cNvPr>
          <p:cNvSpPr>
            <a:spLocks noGrp="1"/>
          </p:cNvSpPr>
          <p:nvPr>
            <p:ph type="dt" sz="half" idx="10"/>
          </p:nvPr>
        </p:nvSpPr>
        <p:spPr/>
        <p:txBody>
          <a:bodyPr/>
          <a:lstStyle/>
          <a:p>
            <a:fld id="{E51DD8C2-3D5B-4B22-AAC3-274472C92C45}" type="datetime1">
              <a:rPr lang="en-US" smtClean="0"/>
              <a:t>9/27/2020</a:t>
            </a:fld>
            <a:endParaRPr lang="th-TH"/>
          </a:p>
        </p:txBody>
      </p:sp>
      <p:sp>
        <p:nvSpPr>
          <p:cNvPr id="6" name="Footer Placeholder 5">
            <a:extLst>
              <a:ext uri="{FF2B5EF4-FFF2-40B4-BE49-F238E27FC236}">
                <a16:creationId xmlns:a16="http://schemas.microsoft.com/office/drawing/2014/main" id="{FC5ACC7C-9F4D-4EDE-9925-EB4293F1942C}"/>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CD7CA769-9F20-4B71-BA85-26A2836B8059}"/>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2865035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B381-C01B-4D15-BC66-D5F53E4E373C}"/>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8D43B45F-EB3B-4483-8A16-C1D80D6E03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9D0ADF-B904-45A9-A465-D00BE5538F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A678038A-0C31-41F9-A3CA-DF3A24FB14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09E984-3BBD-426D-8588-6F04F7E474F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183426FE-77E1-49F3-A870-B8BB87668736}"/>
              </a:ext>
            </a:extLst>
          </p:cNvPr>
          <p:cNvSpPr>
            <a:spLocks noGrp="1"/>
          </p:cNvSpPr>
          <p:nvPr>
            <p:ph type="dt" sz="half" idx="10"/>
          </p:nvPr>
        </p:nvSpPr>
        <p:spPr/>
        <p:txBody>
          <a:bodyPr/>
          <a:lstStyle/>
          <a:p>
            <a:fld id="{38899D9E-5898-46F0-B775-21FBD5FFF342}" type="datetime1">
              <a:rPr lang="en-US" smtClean="0"/>
              <a:t>9/27/2020</a:t>
            </a:fld>
            <a:endParaRPr lang="th-TH"/>
          </a:p>
        </p:txBody>
      </p:sp>
      <p:sp>
        <p:nvSpPr>
          <p:cNvPr id="8" name="Footer Placeholder 7">
            <a:extLst>
              <a:ext uri="{FF2B5EF4-FFF2-40B4-BE49-F238E27FC236}">
                <a16:creationId xmlns:a16="http://schemas.microsoft.com/office/drawing/2014/main" id="{E5E3B87A-E929-4027-BE72-9EF4EA85EFAF}"/>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CBA07680-2B79-44BB-B98F-606F58802AF4}"/>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9428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0EED-93CC-467E-9A84-1B75D8221643}"/>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04935B07-EAF5-4CA3-B8FA-3670A2DAAA86}"/>
              </a:ext>
            </a:extLst>
          </p:cNvPr>
          <p:cNvSpPr>
            <a:spLocks noGrp="1"/>
          </p:cNvSpPr>
          <p:nvPr>
            <p:ph type="dt" sz="half" idx="10"/>
          </p:nvPr>
        </p:nvSpPr>
        <p:spPr/>
        <p:txBody>
          <a:bodyPr/>
          <a:lstStyle/>
          <a:p>
            <a:fld id="{C51904B2-9C64-496A-9566-30AEAA199BC4}" type="datetime1">
              <a:rPr lang="en-US" smtClean="0"/>
              <a:t>9/27/2020</a:t>
            </a:fld>
            <a:endParaRPr lang="th-TH"/>
          </a:p>
        </p:txBody>
      </p:sp>
      <p:sp>
        <p:nvSpPr>
          <p:cNvPr id="4" name="Footer Placeholder 3">
            <a:extLst>
              <a:ext uri="{FF2B5EF4-FFF2-40B4-BE49-F238E27FC236}">
                <a16:creationId xmlns:a16="http://schemas.microsoft.com/office/drawing/2014/main" id="{99E5A2FB-CDE0-4B80-A806-E24729206672}"/>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AE0D1484-2E7C-4788-9726-B310412D4E50}"/>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122194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C04D15-35F4-49F7-ADCF-D202ABE66B34}"/>
              </a:ext>
            </a:extLst>
          </p:cNvPr>
          <p:cNvSpPr>
            <a:spLocks noGrp="1"/>
          </p:cNvSpPr>
          <p:nvPr>
            <p:ph type="dt" sz="half" idx="10"/>
          </p:nvPr>
        </p:nvSpPr>
        <p:spPr/>
        <p:txBody>
          <a:bodyPr/>
          <a:lstStyle/>
          <a:p>
            <a:fld id="{BE1C0AAD-865E-4610-A409-37722F390FFE}" type="datetime1">
              <a:rPr lang="en-US" smtClean="0"/>
              <a:t>9/27/2020</a:t>
            </a:fld>
            <a:endParaRPr lang="th-TH"/>
          </a:p>
        </p:txBody>
      </p:sp>
      <p:sp>
        <p:nvSpPr>
          <p:cNvPr id="3" name="Footer Placeholder 2">
            <a:extLst>
              <a:ext uri="{FF2B5EF4-FFF2-40B4-BE49-F238E27FC236}">
                <a16:creationId xmlns:a16="http://schemas.microsoft.com/office/drawing/2014/main" id="{DE1FA750-3FAA-4B0B-89D0-60AD03AED8C2}"/>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F1BFC39B-978A-4B02-BCB4-7F713CED4CB9}"/>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42976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4527-4047-4895-80FE-83A6C4BC9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F542D87B-AB5A-4A7E-A966-6DCD478AEE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E2460AD9-AEC6-491E-8E7E-05893FF38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AF561B-DB3D-4191-BD48-C74E5A574F70}"/>
              </a:ext>
            </a:extLst>
          </p:cNvPr>
          <p:cNvSpPr>
            <a:spLocks noGrp="1"/>
          </p:cNvSpPr>
          <p:nvPr>
            <p:ph type="dt" sz="half" idx="10"/>
          </p:nvPr>
        </p:nvSpPr>
        <p:spPr/>
        <p:txBody>
          <a:bodyPr/>
          <a:lstStyle/>
          <a:p>
            <a:fld id="{2D7D629B-A3CB-4A35-8C58-35FD04A23ED8}" type="datetime1">
              <a:rPr lang="en-US" smtClean="0"/>
              <a:t>9/27/2020</a:t>
            </a:fld>
            <a:endParaRPr lang="th-TH"/>
          </a:p>
        </p:txBody>
      </p:sp>
      <p:sp>
        <p:nvSpPr>
          <p:cNvPr id="6" name="Footer Placeholder 5">
            <a:extLst>
              <a:ext uri="{FF2B5EF4-FFF2-40B4-BE49-F238E27FC236}">
                <a16:creationId xmlns:a16="http://schemas.microsoft.com/office/drawing/2014/main" id="{9ABA3937-B9CF-4A6C-A2DC-68DF8613F84D}"/>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BFC691A2-D622-4D26-B927-80232BE9FB08}"/>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80380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8E2A-5B86-4656-8DA0-C029408D1D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274AF872-2EE5-4E3A-8B48-5913E6E70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98167087-1766-4BD4-B5AC-40B99C247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9180E2-0262-4341-BF8A-B1312F777432}"/>
              </a:ext>
            </a:extLst>
          </p:cNvPr>
          <p:cNvSpPr>
            <a:spLocks noGrp="1"/>
          </p:cNvSpPr>
          <p:nvPr>
            <p:ph type="dt" sz="half" idx="10"/>
          </p:nvPr>
        </p:nvSpPr>
        <p:spPr/>
        <p:txBody>
          <a:bodyPr/>
          <a:lstStyle/>
          <a:p>
            <a:fld id="{5720A5CD-2814-4BDA-8F7F-6D4E260B95E5}" type="datetime1">
              <a:rPr lang="en-US" smtClean="0"/>
              <a:t>9/27/2020</a:t>
            </a:fld>
            <a:endParaRPr lang="th-TH"/>
          </a:p>
        </p:txBody>
      </p:sp>
      <p:sp>
        <p:nvSpPr>
          <p:cNvPr id="6" name="Footer Placeholder 5">
            <a:extLst>
              <a:ext uri="{FF2B5EF4-FFF2-40B4-BE49-F238E27FC236}">
                <a16:creationId xmlns:a16="http://schemas.microsoft.com/office/drawing/2014/main" id="{EB12ECAB-95ED-4763-8963-C2455D089437}"/>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F09E2873-87DA-44D3-9FBF-3ADCC304B3F0}"/>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1195706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5F596-B1EA-413B-B76F-446AD02C4E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a:extLst>
              <a:ext uri="{FF2B5EF4-FFF2-40B4-BE49-F238E27FC236}">
                <a16:creationId xmlns:a16="http://schemas.microsoft.com/office/drawing/2014/main" id="{1F4D2040-17A5-4CF5-9A20-3D63C561E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FACB0509-248D-4ED1-8545-2722FCB97B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D330C-29B0-4A80-9163-B423C6D9700A}" type="datetime1">
              <a:rPr lang="en-US" smtClean="0"/>
              <a:t>9/27/2020</a:t>
            </a:fld>
            <a:endParaRPr lang="th-TH"/>
          </a:p>
        </p:txBody>
      </p:sp>
      <p:sp>
        <p:nvSpPr>
          <p:cNvPr id="5" name="Footer Placeholder 4">
            <a:extLst>
              <a:ext uri="{FF2B5EF4-FFF2-40B4-BE49-F238E27FC236}">
                <a16:creationId xmlns:a16="http://schemas.microsoft.com/office/drawing/2014/main" id="{5D21704F-285D-49A0-97E8-832796900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a:extLst>
              <a:ext uri="{FF2B5EF4-FFF2-40B4-BE49-F238E27FC236}">
                <a16:creationId xmlns:a16="http://schemas.microsoft.com/office/drawing/2014/main" id="{C98BB4E5-87AB-499B-B617-A0768401DB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BCD95E-A428-4E8F-A603-A71E22D42A60}" type="slidenum">
              <a:rPr lang="th-TH" smtClean="0"/>
              <a:t>‹#›</a:t>
            </a:fld>
            <a:endParaRPr lang="th-TH"/>
          </a:p>
        </p:txBody>
      </p:sp>
    </p:spTree>
    <p:extLst>
      <p:ext uri="{BB962C8B-B14F-4D97-AF65-F5344CB8AC3E}">
        <p14:creationId xmlns:p14="http://schemas.microsoft.com/office/powerpoint/2010/main" val="27996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4.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7F906E-4B29-47A7-AEBE-316E9F86B3D4}"/>
              </a:ext>
            </a:extLst>
          </p:cNvPr>
          <p:cNvSpPr>
            <a:spLocks noGrp="1"/>
          </p:cNvSpPr>
          <p:nvPr>
            <p:ph type="dt" sz="half" idx="10"/>
          </p:nvPr>
        </p:nvSpPr>
        <p:spPr/>
        <p:txBody>
          <a:bodyPr/>
          <a:lstStyle/>
          <a:p>
            <a:fld id="{566ABBB8-19DC-4F12-B66E-3858C0F4D863}" type="datetime1">
              <a:rPr lang="en-US" smtClean="0"/>
              <a:t>9/27/2020</a:t>
            </a:fld>
            <a:endParaRPr lang="th-TH"/>
          </a:p>
        </p:txBody>
      </p:sp>
      <p:sp>
        <p:nvSpPr>
          <p:cNvPr id="4" name="Slide Number Placeholder 3">
            <a:extLst>
              <a:ext uri="{FF2B5EF4-FFF2-40B4-BE49-F238E27FC236}">
                <a16:creationId xmlns:a16="http://schemas.microsoft.com/office/drawing/2014/main" id="{059BC060-1D64-468B-BF77-C7ADB3526D13}"/>
              </a:ext>
            </a:extLst>
          </p:cNvPr>
          <p:cNvSpPr>
            <a:spLocks noGrp="1"/>
          </p:cNvSpPr>
          <p:nvPr>
            <p:ph type="sldNum" sz="quarter" idx="12"/>
          </p:nvPr>
        </p:nvSpPr>
        <p:spPr/>
        <p:txBody>
          <a:bodyPr/>
          <a:lstStyle/>
          <a:p>
            <a:fld id="{33BCD95E-A428-4E8F-A603-A71E22D42A60}" type="slidenum">
              <a:rPr lang="th-TH" smtClean="0"/>
              <a:t>1</a:t>
            </a:fld>
            <a:endParaRPr lang="th-TH"/>
          </a:p>
        </p:txBody>
      </p:sp>
      <p:sp>
        <p:nvSpPr>
          <p:cNvPr id="5" name="Rectangle 4">
            <a:extLst>
              <a:ext uri="{FF2B5EF4-FFF2-40B4-BE49-F238E27FC236}">
                <a16:creationId xmlns:a16="http://schemas.microsoft.com/office/drawing/2014/main" id="{9EBD9240-1EF0-4212-99D5-9190788ED676}"/>
              </a:ext>
            </a:extLst>
          </p:cNvPr>
          <p:cNvSpPr/>
          <p:nvPr/>
        </p:nvSpPr>
        <p:spPr>
          <a:xfrm>
            <a:off x="2066489" y="4208136"/>
            <a:ext cx="6096000" cy="2246769"/>
          </a:xfrm>
          <a:prstGeom prst="rect">
            <a:avLst/>
          </a:prstGeom>
        </p:spPr>
        <p:txBody>
          <a:bodyPr>
            <a:spAutoFit/>
          </a:bodyPr>
          <a:lstStyle/>
          <a:p>
            <a:pPr algn="ctr"/>
            <a:r>
              <a:rPr lang="en-US" dirty="0">
                <a:solidFill>
                  <a:srgbClr val="0070C0"/>
                </a:solidFill>
              </a:rPr>
              <a:t>By</a:t>
            </a:r>
          </a:p>
          <a:p>
            <a:pPr algn="ctr"/>
            <a:r>
              <a:rPr lang="en-US" dirty="0">
                <a:solidFill>
                  <a:srgbClr val="0070C0"/>
                </a:solidFill>
              </a:rPr>
              <a:t>Dr. Wazir Muhammad Laghari</a:t>
            </a:r>
          </a:p>
          <a:p>
            <a:pPr algn="ctr"/>
            <a:r>
              <a:rPr lang="en-US" dirty="0">
                <a:solidFill>
                  <a:srgbClr val="0070C0"/>
                </a:solidFill>
              </a:rPr>
              <a:t>Electrical Engineering Department</a:t>
            </a:r>
          </a:p>
          <a:p>
            <a:pPr algn="ctr"/>
            <a:r>
              <a:rPr lang="en-US" dirty="0">
                <a:solidFill>
                  <a:srgbClr val="0070C0"/>
                </a:solidFill>
              </a:rPr>
              <a:t>BUET, Khuzdar</a:t>
            </a:r>
          </a:p>
          <a:p>
            <a:pPr algn="ctr"/>
            <a:endParaRPr lang="th-TH" dirty="0"/>
          </a:p>
        </p:txBody>
      </p:sp>
      <p:sp>
        <p:nvSpPr>
          <p:cNvPr id="7" name="Rectangle 6">
            <a:extLst>
              <a:ext uri="{FF2B5EF4-FFF2-40B4-BE49-F238E27FC236}">
                <a16:creationId xmlns:a16="http://schemas.microsoft.com/office/drawing/2014/main" id="{7AB0B6FE-9A03-4850-A315-4D6E8FF0A27A}"/>
              </a:ext>
            </a:extLst>
          </p:cNvPr>
          <p:cNvSpPr/>
          <p:nvPr/>
        </p:nvSpPr>
        <p:spPr>
          <a:xfrm>
            <a:off x="332632" y="253209"/>
            <a:ext cx="10782781" cy="2800767"/>
          </a:xfrm>
          <a:prstGeom prst="rect">
            <a:avLst/>
          </a:prstGeom>
        </p:spPr>
        <p:txBody>
          <a:bodyPr wrap="square">
            <a:spAutoFit/>
          </a:bodyPr>
          <a:lstStyle/>
          <a:p>
            <a:pPr algn="ctr" fontAlgn="ctr"/>
            <a:r>
              <a:rPr lang="en-US" sz="4400" b="1" dirty="0">
                <a:solidFill>
                  <a:schemeClr val="accent6">
                    <a:lumMod val="50000"/>
                  </a:schemeClr>
                </a:solidFill>
                <a:latin typeface="-apple-system"/>
              </a:rPr>
              <a:t>Computational Methods in </a:t>
            </a:r>
          </a:p>
          <a:p>
            <a:pPr algn="ctr" fontAlgn="ctr"/>
            <a:r>
              <a:rPr lang="en-US" sz="4400" b="1" dirty="0">
                <a:solidFill>
                  <a:schemeClr val="accent6">
                    <a:lumMod val="50000"/>
                  </a:schemeClr>
                </a:solidFill>
                <a:latin typeface="-apple-system"/>
              </a:rPr>
              <a:t>Power System Analysis</a:t>
            </a:r>
          </a:p>
          <a:p>
            <a:pPr algn="ctr"/>
            <a:br>
              <a:rPr lang="en-US" sz="4400" b="1" dirty="0">
                <a:solidFill>
                  <a:schemeClr val="accent6">
                    <a:lumMod val="50000"/>
                  </a:schemeClr>
                </a:solidFill>
              </a:rPr>
            </a:br>
            <a:endParaRPr lang="th-TH" sz="4400" b="1" dirty="0">
              <a:solidFill>
                <a:schemeClr val="accent6">
                  <a:lumMod val="50000"/>
                </a:schemeClr>
              </a:solidFill>
            </a:endParaRPr>
          </a:p>
        </p:txBody>
      </p:sp>
      <p:sp>
        <p:nvSpPr>
          <p:cNvPr id="8" name="Rectangle 7">
            <a:extLst>
              <a:ext uri="{FF2B5EF4-FFF2-40B4-BE49-F238E27FC236}">
                <a16:creationId xmlns:a16="http://schemas.microsoft.com/office/drawing/2014/main" id="{18626DA8-0D2D-4E5C-A592-8A5E58899654}"/>
              </a:ext>
            </a:extLst>
          </p:cNvPr>
          <p:cNvSpPr/>
          <p:nvPr/>
        </p:nvSpPr>
        <p:spPr>
          <a:xfrm>
            <a:off x="1333851" y="2007535"/>
            <a:ext cx="8648350" cy="1569660"/>
          </a:xfrm>
          <a:prstGeom prst="rect">
            <a:avLst/>
          </a:prstGeom>
        </p:spPr>
        <p:txBody>
          <a:bodyPr wrap="square">
            <a:spAutoFit/>
          </a:bodyPr>
          <a:lstStyle/>
          <a:p>
            <a:pPr algn="ctr"/>
            <a:r>
              <a:rPr lang="en-US" sz="4800" b="1" dirty="0">
                <a:solidFill>
                  <a:srgbClr val="7030A0"/>
                </a:solidFill>
              </a:rPr>
              <a:t>Lecture-3b</a:t>
            </a:r>
            <a:br>
              <a:rPr lang="en-US" sz="4800" b="1" dirty="0">
                <a:solidFill>
                  <a:srgbClr val="7030A0"/>
                </a:solidFill>
              </a:rPr>
            </a:br>
            <a:r>
              <a:rPr lang="en-US" sz="4800" b="1" dirty="0">
                <a:solidFill>
                  <a:srgbClr val="7030A0"/>
                </a:solidFill>
              </a:rPr>
              <a:t>Incidence and network matrices</a:t>
            </a:r>
            <a:endParaRPr lang="th-TH" sz="4800" dirty="0"/>
          </a:p>
        </p:txBody>
      </p:sp>
      <p:pic>
        <p:nvPicPr>
          <p:cNvPr id="6" name="Picture 5">
            <a:extLst>
              <a:ext uri="{FF2B5EF4-FFF2-40B4-BE49-F238E27FC236}">
                <a16:creationId xmlns:a16="http://schemas.microsoft.com/office/drawing/2014/main" id="{CC9188D0-9CCD-47A4-A1B6-05B30952B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32" y="136525"/>
            <a:ext cx="1301405" cy="1280160"/>
          </a:xfrm>
          <a:prstGeom prst="rect">
            <a:avLst/>
          </a:prstGeom>
        </p:spPr>
      </p:pic>
    </p:spTree>
    <p:extLst>
      <p:ext uri="{BB962C8B-B14F-4D97-AF65-F5344CB8AC3E}">
        <p14:creationId xmlns:p14="http://schemas.microsoft.com/office/powerpoint/2010/main" val="3863428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B167AB-3E02-45BF-8DFF-3DD8F4162632}"/>
              </a:ext>
            </a:extLst>
          </p:cNvPr>
          <p:cNvPicPr>
            <a:picLocks noChangeAspect="1"/>
          </p:cNvPicPr>
          <p:nvPr/>
        </p:nvPicPr>
        <p:blipFill>
          <a:blip r:embed="rId2"/>
          <a:stretch>
            <a:fillRect/>
          </a:stretch>
        </p:blipFill>
        <p:spPr>
          <a:xfrm>
            <a:off x="641198" y="1221187"/>
            <a:ext cx="5248275" cy="3048000"/>
          </a:xfrm>
          <a:prstGeom prst="rect">
            <a:avLst/>
          </a:prstGeom>
        </p:spPr>
      </p:pic>
      <p:pic>
        <p:nvPicPr>
          <p:cNvPr id="8" name="Picture 7">
            <a:extLst>
              <a:ext uri="{FF2B5EF4-FFF2-40B4-BE49-F238E27FC236}">
                <a16:creationId xmlns:a16="http://schemas.microsoft.com/office/drawing/2014/main" id="{54C7B859-5E23-4092-A285-603EAD52ABFD}"/>
              </a:ext>
            </a:extLst>
          </p:cNvPr>
          <p:cNvPicPr>
            <a:picLocks noChangeAspect="1"/>
          </p:cNvPicPr>
          <p:nvPr/>
        </p:nvPicPr>
        <p:blipFill>
          <a:blip r:embed="rId3"/>
          <a:stretch>
            <a:fillRect/>
          </a:stretch>
        </p:blipFill>
        <p:spPr>
          <a:xfrm>
            <a:off x="5889473" y="1221187"/>
            <a:ext cx="4514850" cy="2695575"/>
          </a:xfrm>
          <a:prstGeom prst="rect">
            <a:avLst/>
          </a:prstGeom>
        </p:spPr>
      </p:pic>
      <p:pic>
        <p:nvPicPr>
          <p:cNvPr id="9" name="Picture 8">
            <a:extLst>
              <a:ext uri="{FF2B5EF4-FFF2-40B4-BE49-F238E27FC236}">
                <a16:creationId xmlns:a16="http://schemas.microsoft.com/office/drawing/2014/main" id="{579AEF10-2FF5-4848-9127-11212B9DC8BD}"/>
              </a:ext>
            </a:extLst>
          </p:cNvPr>
          <p:cNvPicPr>
            <a:picLocks noChangeAspect="1"/>
          </p:cNvPicPr>
          <p:nvPr/>
        </p:nvPicPr>
        <p:blipFill>
          <a:blip r:embed="rId4"/>
          <a:stretch>
            <a:fillRect/>
          </a:stretch>
        </p:blipFill>
        <p:spPr>
          <a:xfrm>
            <a:off x="5443619" y="4203012"/>
            <a:ext cx="3228975" cy="1771650"/>
          </a:xfrm>
          <a:prstGeom prst="rect">
            <a:avLst/>
          </a:prstGeom>
        </p:spPr>
      </p:pic>
      <p:sp>
        <p:nvSpPr>
          <p:cNvPr id="10" name="TextBox 9">
            <a:extLst>
              <a:ext uri="{FF2B5EF4-FFF2-40B4-BE49-F238E27FC236}">
                <a16:creationId xmlns:a16="http://schemas.microsoft.com/office/drawing/2014/main" id="{DFE2763B-A853-4931-B265-B292B1297FDC}"/>
              </a:ext>
            </a:extLst>
          </p:cNvPr>
          <p:cNvSpPr txBox="1"/>
          <p:nvPr/>
        </p:nvSpPr>
        <p:spPr>
          <a:xfrm>
            <a:off x="7315200" y="4979505"/>
            <a:ext cx="1224501" cy="369332"/>
          </a:xfrm>
          <a:prstGeom prst="rect">
            <a:avLst/>
          </a:prstGeom>
          <a:noFill/>
        </p:spPr>
        <p:txBody>
          <a:bodyPr wrap="square" rtlCol="0">
            <a:spAutoFit/>
          </a:bodyPr>
          <a:lstStyle/>
          <a:p>
            <a:r>
              <a:rPr lang="en-US" sz="1800" dirty="0">
                <a:solidFill>
                  <a:srgbClr val="C00000"/>
                </a:solidFill>
              </a:rPr>
              <a:t>   0          0</a:t>
            </a:r>
            <a:endParaRPr lang="th-TH" sz="1800" dirty="0">
              <a:solidFill>
                <a:srgbClr val="C00000"/>
              </a:solidFill>
            </a:endParaRPr>
          </a:p>
        </p:txBody>
      </p:sp>
      <p:sp>
        <p:nvSpPr>
          <p:cNvPr id="11" name="Rectangle 10">
            <a:extLst>
              <a:ext uri="{FF2B5EF4-FFF2-40B4-BE49-F238E27FC236}">
                <a16:creationId xmlns:a16="http://schemas.microsoft.com/office/drawing/2014/main" id="{4EDAF6E3-6875-4902-8332-0B9487D94055}"/>
              </a:ext>
            </a:extLst>
          </p:cNvPr>
          <p:cNvSpPr/>
          <p:nvPr/>
        </p:nvSpPr>
        <p:spPr>
          <a:xfrm>
            <a:off x="6842597" y="5266535"/>
            <a:ext cx="314510" cy="400110"/>
          </a:xfrm>
          <a:prstGeom prst="rect">
            <a:avLst/>
          </a:prstGeom>
        </p:spPr>
        <p:txBody>
          <a:bodyPr wrap="none">
            <a:spAutoFit/>
          </a:bodyPr>
          <a:lstStyle/>
          <a:p>
            <a:r>
              <a:rPr lang="en-US" sz="2000" dirty="0">
                <a:solidFill>
                  <a:srgbClr val="C00000"/>
                </a:solidFill>
              </a:rPr>
              <a:t>0</a:t>
            </a:r>
            <a:endParaRPr lang="th-TH" sz="2000" dirty="0"/>
          </a:p>
        </p:txBody>
      </p:sp>
      <p:sp>
        <p:nvSpPr>
          <p:cNvPr id="12" name="Rectangle 11">
            <a:extLst>
              <a:ext uri="{FF2B5EF4-FFF2-40B4-BE49-F238E27FC236}">
                <a16:creationId xmlns:a16="http://schemas.microsoft.com/office/drawing/2014/main" id="{92EA311E-F6E7-4F96-A273-E5F56509D61E}"/>
              </a:ext>
            </a:extLst>
          </p:cNvPr>
          <p:cNvSpPr/>
          <p:nvPr/>
        </p:nvSpPr>
        <p:spPr>
          <a:xfrm>
            <a:off x="6816148" y="5556061"/>
            <a:ext cx="314510" cy="400110"/>
          </a:xfrm>
          <a:prstGeom prst="rect">
            <a:avLst/>
          </a:prstGeom>
        </p:spPr>
        <p:txBody>
          <a:bodyPr wrap="none">
            <a:spAutoFit/>
          </a:bodyPr>
          <a:lstStyle/>
          <a:p>
            <a:r>
              <a:rPr lang="en-US" sz="2000" dirty="0">
                <a:solidFill>
                  <a:srgbClr val="C00000"/>
                </a:solidFill>
              </a:rPr>
              <a:t>0</a:t>
            </a:r>
            <a:endParaRPr lang="th-TH" sz="2000" dirty="0"/>
          </a:p>
        </p:txBody>
      </p:sp>
      <p:sp>
        <p:nvSpPr>
          <p:cNvPr id="13" name="TextBox 12">
            <a:extLst>
              <a:ext uri="{FF2B5EF4-FFF2-40B4-BE49-F238E27FC236}">
                <a16:creationId xmlns:a16="http://schemas.microsoft.com/office/drawing/2014/main" id="{EFEBD7ED-EB7D-4D3D-AA0B-7230EF86D7AE}"/>
              </a:ext>
            </a:extLst>
          </p:cNvPr>
          <p:cNvSpPr txBox="1"/>
          <p:nvPr/>
        </p:nvSpPr>
        <p:spPr>
          <a:xfrm>
            <a:off x="8830687" y="4565617"/>
            <a:ext cx="2767054" cy="830997"/>
          </a:xfrm>
          <a:prstGeom prst="rect">
            <a:avLst/>
          </a:prstGeom>
          <a:noFill/>
        </p:spPr>
        <p:txBody>
          <a:bodyPr wrap="square" rtlCol="0">
            <a:spAutoFit/>
          </a:bodyPr>
          <a:lstStyle/>
          <a:p>
            <a:r>
              <a:rPr lang="en-US" sz="1600" dirty="0"/>
              <a:t>Path 1 has 1 node </a:t>
            </a:r>
          </a:p>
          <a:p>
            <a:r>
              <a:rPr lang="en-US" sz="1600" dirty="0"/>
              <a:t>Path 2 has also 1 node </a:t>
            </a:r>
          </a:p>
          <a:p>
            <a:r>
              <a:rPr lang="en-US" sz="1600" dirty="0"/>
              <a:t>Path 3 has 2 nodes (3 and 2)</a:t>
            </a:r>
            <a:endParaRPr lang="th-TH" sz="1600" dirty="0"/>
          </a:p>
        </p:txBody>
      </p:sp>
      <p:sp>
        <p:nvSpPr>
          <p:cNvPr id="14" name="TextBox 13">
            <a:extLst>
              <a:ext uri="{FF2B5EF4-FFF2-40B4-BE49-F238E27FC236}">
                <a16:creationId xmlns:a16="http://schemas.microsoft.com/office/drawing/2014/main" id="{5167091B-E2B5-47F7-9E03-61B9AFBC2DE2}"/>
              </a:ext>
            </a:extLst>
          </p:cNvPr>
          <p:cNvSpPr txBox="1"/>
          <p:nvPr/>
        </p:nvSpPr>
        <p:spPr>
          <a:xfrm>
            <a:off x="318052" y="310101"/>
            <a:ext cx="11799736" cy="954107"/>
          </a:xfrm>
          <a:prstGeom prst="rect">
            <a:avLst/>
          </a:prstGeom>
          <a:noFill/>
        </p:spPr>
        <p:txBody>
          <a:bodyPr wrap="square" rtlCol="0">
            <a:spAutoFit/>
          </a:bodyPr>
          <a:lstStyle/>
          <a:p>
            <a:r>
              <a:rPr lang="en-US" b="1" dirty="0">
                <a:solidFill>
                  <a:srgbClr val="7030A0"/>
                </a:solidFill>
              </a:rPr>
              <a:t>Q: Find the Branch-Path Incidence Matrix of the given directed graph as shown in Figure below:</a:t>
            </a:r>
            <a:endParaRPr lang="th-TH" b="1" dirty="0">
              <a:solidFill>
                <a:srgbClr val="7030A0"/>
              </a:solidFill>
            </a:endParaRPr>
          </a:p>
        </p:txBody>
      </p:sp>
    </p:spTree>
    <p:extLst>
      <p:ext uri="{BB962C8B-B14F-4D97-AF65-F5344CB8AC3E}">
        <p14:creationId xmlns:p14="http://schemas.microsoft.com/office/powerpoint/2010/main" val="428850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CFCC96-C8DB-4704-A022-ABE725697716}"/>
              </a:ext>
            </a:extLst>
          </p:cNvPr>
          <p:cNvPicPr>
            <a:picLocks noChangeAspect="1"/>
          </p:cNvPicPr>
          <p:nvPr/>
        </p:nvPicPr>
        <p:blipFill>
          <a:blip r:embed="rId2"/>
          <a:stretch>
            <a:fillRect/>
          </a:stretch>
        </p:blipFill>
        <p:spPr>
          <a:xfrm>
            <a:off x="3005841" y="659958"/>
            <a:ext cx="5162550" cy="3286125"/>
          </a:xfrm>
          <a:prstGeom prst="rect">
            <a:avLst/>
          </a:prstGeom>
        </p:spPr>
      </p:pic>
      <p:pic>
        <p:nvPicPr>
          <p:cNvPr id="10" name="Picture 9">
            <a:extLst>
              <a:ext uri="{FF2B5EF4-FFF2-40B4-BE49-F238E27FC236}">
                <a16:creationId xmlns:a16="http://schemas.microsoft.com/office/drawing/2014/main" id="{F5CB54E5-14F1-4E2D-A4F9-D6D02BC72465}"/>
              </a:ext>
            </a:extLst>
          </p:cNvPr>
          <p:cNvPicPr>
            <a:picLocks noChangeAspect="1"/>
          </p:cNvPicPr>
          <p:nvPr/>
        </p:nvPicPr>
        <p:blipFill>
          <a:blip r:embed="rId3"/>
          <a:stretch>
            <a:fillRect/>
          </a:stretch>
        </p:blipFill>
        <p:spPr>
          <a:xfrm>
            <a:off x="34206" y="3429000"/>
            <a:ext cx="5295900" cy="3267075"/>
          </a:xfrm>
          <a:prstGeom prst="rect">
            <a:avLst/>
          </a:prstGeom>
        </p:spPr>
      </p:pic>
      <p:pic>
        <p:nvPicPr>
          <p:cNvPr id="11" name="Picture 10">
            <a:extLst>
              <a:ext uri="{FF2B5EF4-FFF2-40B4-BE49-F238E27FC236}">
                <a16:creationId xmlns:a16="http://schemas.microsoft.com/office/drawing/2014/main" id="{7CD79AD5-0931-4C87-9D4B-DD3F667D5D35}"/>
              </a:ext>
            </a:extLst>
          </p:cNvPr>
          <p:cNvPicPr>
            <a:picLocks noChangeAspect="1"/>
          </p:cNvPicPr>
          <p:nvPr/>
        </p:nvPicPr>
        <p:blipFill>
          <a:blip r:embed="rId4"/>
          <a:stretch>
            <a:fillRect/>
          </a:stretch>
        </p:blipFill>
        <p:spPr>
          <a:xfrm>
            <a:off x="6544793" y="3136044"/>
            <a:ext cx="4048125" cy="3257550"/>
          </a:xfrm>
          <a:prstGeom prst="rect">
            <a:avLst/>
          </a:prstGeom>
        </p:spPr>
      </p:pic>
      <p:sp>
        <p:nvSpPr>
          <p:cNvPr id="12" name="Rectangle 11">
            <a:extLst>
              <a:ext uri="{FF2B5EF4-FFF2-40B4-BE49-F238E27FC236}">
                <a16:creationId xmlns:a16="http://schemas.microsoft.com/office/drawing/2014/main" id="{AF49A70C-EE92-4795-90F6-5E3D40CDB334}"/>
              </a:ext>
            </a:extLst>
          </p:cNvPr>
          <p:cNvSpPr/>
          <p:nvPr/>
        </p:nvSpPr>
        <p:spPr>
          <a:xfrm>
            <a:off x="153726" y="0"/>
            <a:ext cx="12038274" cy="954107"/>
          </a:xfrm>
          <a:prstGeom prst="rect">
            <a:avLst/>
          </a:prstGeom>
        </p:spPr>
        <p:txBody>
          <a:bodyPr wrap="square">
            <a:spAutoFit/>
          </a:bodyPr>
          <a:lstStyle/>
          <a:p>
            <a:r>
              <a:rPr lang="en-US" b="1" dirty="0">
                <a:solidFill>
                  <a:srgbClr val="7030A0"/>
                </a:solidFill>
              </a:rPr>
              <a:t>Q: Find the Branch-Path Incidence Matrix of the given directed graph as shown in Figure below:</a:t>
            </a:r>
            <a:endParaRPr lang="th-TH" b="1" dirty="0">
              <a:solidFill>
                <a:srgbClr val="7030A0"/>
              </a:solidFill>
            </a:endParaRPr>
          </a:p>
        </p:txBody>
      </p:sp>
      <p:sp>
        <p:nvSpPr>
          <p:cNvPr id="13" name="TextBox 12">
            <a:extLst>
              <a:ext uri="{FF2B5EF4-FFF2-40B4-BE49-F238E27FC236}">
                <a16:creationId xmlns:a16="http://schemas.microsoft.com/office/drawing/2014/main" id="{F8CF8B6F-1537-4CD5-9CD4-3EAECCCE0951}"/>
              </a:ext>
            </a:extLst>
          </p:cNvPr>
          <p:cNvSpPr txBox="1"/>
          <p:nvPr/>
        </p:nvSpPr>
        <p:spPr>
          <a:xfrm>
            <a:off x="95414" y="2878373"/>
            <a:ext cx="4269852" cy="523220"/>
          </a:xfrm>
          <a:prstGeom prst="rect">
            <a:avLst/>
          </a:prstGeom>
          <a:noFill/>
        </p:spPr>
        <p:txBody>
          <a:bodyPr wrap="square" rtlCol="0">
            <a:spAutoFit/>
          </a:bodyPr>
          <a:lstStyle/>
          <a:p>
            <a:r>
              <a:rPr lang="en-US" dirty="0"/>
              <a:t>Same problem page No 33</a:t>
            </a:r>
            <a:endParaRPr lang="th-TH" dirty="0"/>
          </a:p>
        </p:txBody>
      </p:sp>
    </p:spTree>
    <p:extLst>
      <p:ext uri="{BB962C8B-B14F-4D97-AF65-F5344CB8AC3E}">
        <p14:creationId xmlns:p14="http://schemas.microsoft.com/office/powerpoint/2010/main" val="3969331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9E7B6-4B40-4CE6-AAC1-6494556D5256}"/>
              </a:ext>
            </a:extLst>
          </p:cNvPr>
          <p:cNvSpPr>
            <a:spLocks noGrp="1"/>
          </p:cNvSpPr>
          <p:nvPr>
            <p:ph type="title"/>
          </p:nvPr>
        </p:nvSpPr>
        <p:spPr>
          <a:xfrm>
            <a:off x="202095" y="136526"/>
            <a:ext cx="10515600" cy="793778"/>
          </a:xfrm>
        </p:spPr>
        <p:txBody>
          <a:bodyPr/>
          <a:lstStyle/>
          <a:p>
            <a:r>
              <a:rPr lang="en-US" b="1" dirty="0">
                <a:solidFill>
                  <a:srgbClr val="7030A0"/>
                </a:solidFill>
              </a:rPr>
              <a:t>Basic Cut-Sets</a:t>
            </a:r>
            <a:endParaRPr lang="th-TH" b="1" dirty="0">
              <a:solidFill>
                <a:srgbClr val="7030A0"/>
              </a:solidFill>
            </a:endParaRPr>
          </a:p>
        </p:txBody>
      </p:sp>
      <p:sp>
        <p:nvSpPr>
          <p:cNvPr id="3" name="Content Placeholder 2">
            <a:extLst>
              <a:ext uri="{FF2B5EF4-FFF2-40B4-BE49-F238E27FC236}">
                <a16:creationId xmlns:a16="http://schemas.microsoft.com/office/drawing/2014/main" id="{6DCC1167-112D-4DC4-8D58-DE5D037A7931}"/>
              </a:ext>
            </a:extLst>
          </p:cNvPr>
          <p:cNvSpPr>
            <a:spLocks noGrp="1"/>
          </p:cNvSpPr>
          <p:nvPr>
            <p:ph idx="1"/>
          </p:nvPr>
        </p:nvSpPr>
        <p:spPr>
          <a:xfrm>
            <a:off x="273232" y="930303"/>
            <a:ext cx="11844556" cy="5661327"/>
          </a:xfrm>
        </p:spPr>
        <p:txBody>
          <a:bodyPr>
            <a:normAutofit/>
          </a:bodyPr>
          <a:lstStyle/>
          <a:p>
            <a:pPr algn="just">
              <a:buFont typeface="Wingdings" panose="05000000000000000000" pitchFamily="2" charset="2"/>
              <a:buChar char="q"/>
            </a:pPr>
            <a:r>
              <a:rPr lang="en-US" sz="2400" dirty="0"/>
              <a:t>If each cut-set contains only one branch, then these independent cut-sets are called basic cut-sets. </a:t>
            </a:r>
          </a:p>
          <a:p>
            <a:pPr algn="just">
              <a:buFont typeface="Wingdings" panose="05000000000000000000" pitchFamily="2" charset="2"/>
              <a:buChar char="q"/>
            </a:pPr>
            <a:endParaRPr lang="en-US" sz="2400" dirty="0"/>
          </a:p>
          <a:p>
            <a:pPr algn="just">
              <a:buFont typeface="Wingdings" panose="05000000000000000000" pitchFamily="2" charset="2"/>
              <a:buChar char="q"/>
            </a:pPr>
            <a:r>
              <a:rPr lang="en-US" sz="2400" dirty="0"/>
              <a:t>In order to understand basic cut-sets select a tree.</a:t>
            </a:r>
          </a:p>
          <a:p>
            <a:pPr algn="just">
              <a:buFont typeface="Wingdings" panose="05000000000000000000" pitchFamily="2" charset="2"/>
              <a:buChar char="q"/>
            </a:pPr>
            <a:endParaRPr lang="en-US" sz="2400" dirty="0"/>
          </a:p>
          <a:p>
            <a:pPr algn="just">
              <a:buFont typeface="Wingdings" panose="05000000000000000000" pitchFamily="2" charset="2"/>
              <a:buChar char="q"/>
            </a:pPr>
            <a:r>
              <a:rPr lang="en-US" sz="2400" dirty="0"/>
              <a:t>Each basic cut-set contains at least one branch with respect to tree.</a:t>
            </a:r>
          </a:p>
          <a:p>
            <a:pPr algn="just">
              <a:buFont typeface="Wingdings" panose="05000000000000000000" pitchFamily="2" charset="2"/>
              <a:buChar char="q"/>
            </a:pPr>
            <a:endParaRPr lang="en-US" sz="2400" dirty="0"/>
          </a:p>
          <a:p>
            <a:pPr algn="just">
              <a:buFont typeface="Wingdings" panose="05000000000000000000" pitchFamily="2" charset="2"/>
              <a:buChar char="q"/>
            </a:pPr>
            <a:r>
              <a:rPr lang="en-US" sz="2400" dirty="0"/>
              <a:t>1, if the element is incident to and oriented in the same direction as the </a:t>
            </a:r>
            <a:r>
              <a:rPr lang="en-US" sz="2400" dirty="0" err="1"/>
              <a:t>jth</a:t>
            </a:r>
            <a:r>
              <a:rPr lang="en-US" sz="2400" dirty="0"/>
              <a:t> basic cut-set.</a:t>
            </a:r>
          </a:p>
          <a:p>
            <a:pPr algn="just">
              <a:buFont typeface="Wingdings" panose="05000000000000000000" pitchFamily="2" charset="2"/>
              <a:buChar char="q"/>
            </a:pPr>
            <a:endParaRPr lang="en-US" sz="2400" dirty="0"/>
          </a:p>
          <a:p>
            <a:pPr algn="just">
              <a:buFont typeface="Wingdings" panose="05000000000000000000" pitchFamily="2" charset="2"/>
              <a:buChar char="q"/>
            </a:pPr>
            <a:r>
              <a:rPr lang="en-US" sz="2400" dirty="0"/>
              <a:t>-1, if the </a:t>
            </a:r>
            <a:r>
              <a:rPr lang="en-US" sz="2400" dirty="0" err="1"/>
              <a:t>ith</a:t>
            </a:r>
            <a:r>
              <a:rPr lang="en-US" sz="2400" dirty="0"/>
              <a:t> element is incident to and oriented in the opposite direction as the </a:t>
            </a:r>
            <a:r>
              <a:rPr lang="en-US" sz="2400" dirty="0" err="1"/>
              <a:t>jth</a:t>
            </a:r>
            <a:r>
              <a:rPr lang="en-US" sz="2400" dirty="0"/>
              <a:t> basic cut-set.</a:t>
            </a:r>
          </a:p>
          <a:p>
            <a:pPr algn="just">
              <a:buFont typeface="Wingdings" panose="05000000000000000000" pitchFamily="2" charset="2"/>
              <a:buChar char="q"/>
            </a:pPr>
            <a:endParaRPr lang="en-US" sz="2400" dirty="0"/>
          </a:p>
          <a:p>
            <a:pPr algn="just">
              <a:buFont typeface="Wingdings" panose="05000000000000000000" pitchFamily="2" charset="2"/>
              <a:buChar char="q"/>
            </a:pPr>
            <a:r>
              <a:rPr lang="en-US" sz="2400" dirty="0"/>
              <a:t>0, if the </a:t>
            </a:r>
            <a:r>
              <a:rPr lang="en-US" sz="2400" dirty="0" err="1"/>
              <a:t>ith</a:t>
            </a:r>
            <a:r>
              <a:rPr lang="en-US" sz="2400" dirty="0"/>
              <a:t> element is not incident to the </a:t>
            </a:r>
            <a:r>
              <a:rPr lang="en-US" sz="2400" dirty="0" err="1"/>
              <a:t>jth</a:t>
            </a:r>
            <a:r>
              <a:rPr lang="en-US" sz="2400" dirty="0"/>
              <a:t> basic cut-set</a:t>
            </a:r>
            <a:endParaRPr lang="th-TH" sz="2400" dirty="0"/>
          </a:p>
        </p:txBody>
      </p:sp>
      <p:sp>
        <p:nvSpPr>
          <p:cNvPr id="4" name="Date Placeholder 3">
            <a:extLst>
              <a:ext uri="{FF2B5EF4-FFF2-40B4-BE49-F238E27FC236}">
                <a16:creationId xmlns:a16="http://schemas.microsoft.com/office/drawing/2014/main" id="{5971D2C0-3A8E-4CD1-A04B-D1B3E8DFDBAC}"/>
              </a:ext>
            </a:extLst>
          </p:cNvPr>
          <p:cNvSpPr>
            <a:spLocks noGrp="1"/>
          </p:cNvSpPr>
          <p:nvPr>
            <p:ph type="dt" sz="half" idx="10"/>
          </p:nvPr>
        </p:nvSpPr>
        <p:spPr/>
        <p:txBody>
          <a:bodyPr/>
          <a:lstStyle/>
          <a:p>
            <a:fld id="{B94B0649-7372-4CE6-BC21-4A28FA42FD34}" type="datetime1">
              <a:rPr lang="en-US" smtClean="0"/>
              <a:t>9/27/2020</a:t>
            </a:fld>
            <a:endParaRPr lang="th-TH" dirty="0"/>
          </a:p>
        </p:txBody>
      </p:sp>
      <p:sp>
        <p:nvSpPr>
          <p:cNvPr id="5" name="Slide Number Placeholder 4">
            <a:extLst>
              <a:ext uri="{FF2B5EF4-FFF2-40B4-BE49-F238E27FC236}">
                <a16:creationId xmlns:a16="http://schemas.microsoft.com/office/drawing/2014/main" id="{865BC127-4695-4414-9804-A2EFA50BE990}"/>
              </a:ext>
            </a:extLst>
          </p:cNvPr>
          <p:cNvSpPr>
            <a:spLocks noGrp="1"/>
          </p:cNvSpPr>
          <p:nvPr>
            <p:ph type="sldNum" sz="quarter" idx="12"/>
          </p:nvPr>
        </p:nvSpPr>
        <p:spPr/>
        <p:txBody>
          <a:bodyPr/>
          <a:lstStyle/>
          <a:p>
            <a:fld id="{33BCD95E-A428-4E8F-A603-A71E22D42A60}" type="slidenum">
              <a:rPr lang="th-TH" smtClean="0"/>
              <a:t>12</a:t>
            </a:fld>
            <a:endParaRPr lang="th-TH"/>
          </a:p>
        </p:txBody>
      </p:sp>
    </p:spTree>
    <p:extLst>
      <p:ext uri="{BB962C8B-B14F-4D97-AF65-F5344CB8AC3E}">
        <p14:creationId xmlns:p14="http://schemas.microsoft.com/office/powerpoint/2010/main" val="1960995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1079808-2D3C-4047-B55D-9A52956A5241}"/>
              </a:ext>
            </a:extLst>
          </p:cNvPr>
          <p:cNvPicPr>
            <a:picLocks noGrp="1" noChangeAspect="1"/>
          </p:cNvPicPr>
          <p:nvPr>
            <p:ph idx="1"/>
          </p:nvPr>
        </p:nvPicPr>
        <p:blipFill>
          <a:blip r:embed="rId2"/>
          <a:stretch>
            <a:fillRect/>
          </a:stretch>
        </p:blipFill>
        <p:spPr>
          <a:xfrm>
            <a:off x="410076" y="3633787"/>
            <a:ext cx="4848225" cy="2905125"/>
          </a:xfrm>
          <a:prstGeom prst="rect">
            <a:avLst/>
          </a:prstGeom>
        </p:spPr>
      </p:pic>
      <p:sp>
        <p:nvSpPr>
          <p:cNvPr id="4" name="Date Placeholder 3">
            <a:extLst>
              <a:ext uri="{FF2B5EF4-FFF2-40B4-BE49-F238E27FC236}">
                <a16:creationId xmlns:a16="http://schemas.microsoft.com/office/drawing/2014/main" id="{71759A46-5239-463C-9B93-785490456C27}"/>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FCFC9D04-0332-486C-A33E-AED6B2FF2C36}"/>
              </a:ext>
            </a:extLst>
          </p:cNvPr>
          <p:cNvSpPr>
            <a:spLocks noGrp="1"/>
          </p:cNvSpPr>
          <p:nvPr>
            <p:ph type="sldNum" sz="quarter" idx="12"/>
          </p:nvPr>
        </p:nvSpPr>
        <p:spPr/>
        <p:txBody>
          <a:bodyPr/>
          <a:lstStyle/>
          <a:p>
            <a:fld id="{33BCD95E-A428-4E8F-A603-A71E22D42A60}" type="slidenum">
              <a:rPr lang="th-TH" smtClean="0"/>
              <a:t>13</a:t>
            </a:fld>
            <a:endParaRPr lang="th-TH"/>
          </a:p>
        </p:txBody>
      </p:sp>
      <p:pic>
        <p:nvPicPr>
          <p:cNvPr id="7" name="Picture 6">
            <a:extLst>
              <a:ext uri="{FF2B5EF4-FFF2-40B4-BE49-F238E27FC236}">
                <a16:creationId xmlns:a16="http://schemas.microsoft.com/office/drawing/2014/main" id="{44FEFE32-19F6-4C27-A4D6-6EEB73FC7810}"/>
              </a:ext>
            </a:extLst>
          </p:cNvPr>
          <p:cNvPicPr>
            <a:picLocks noChangeAspect="1"/>
          </p:cNvPicPr>
          <p:nvPr/>
        </p:nvPicPr>
        <p:blipFill>
          <a:blip r:embed="rId3"/>
          <a:stretch>
            <a:fillRect/>
          </a:stretch>
        </p:blipFill>
        <p:spPr>
          <a:xfrm>
            <a:off x="6548392" y="878729"/>
            <a:ext cx="4400550" cy="2619375"/>
          </a:xfrm>
          <a:prstGeom prst="rect">
            <a:avLst/>
          </a:prstGeom>
        </p:spPr>
      </p:pic>
      <p:pic>
        <p:nvPicPr>
          <p:cNvPr id="3" name="Picture 2">
            <a:extLst>
              <a:ext uri="{FF2B5EF4-FFF2-40B4-BE49-F238E27FC236}">
                <a16:creationId xmlns:a16="http://schemas.microsoft.com/office/drawing/2014/main" id="{3451AB38-DAA2-4DC0-A578-6B3B23E72EFE}"/>
              </a:ext>
            </a:extLst>
          </p:cNvPr>
          <p:cNvPicPr>
            <a:picLocks noChangeAspect="1"/>
          </p:cNvPicPr>
          <p:nvPr/>
        </p:nvPicPr>
        <p:blipFill>
          <a:blip r:embed="rId4"/>
          <a:stretch>
            <a:fillRect/>
          </a:stretch>
        </p:blipFill>
        <p:spPr>
          <a:xfrm>
            <a:off x="6510292" y="3542803"/>
            <a:ext cx="4438650" cy="2724150"/>
          </a:xfrm>
          <a:prstGeom prst="rect">
            <a:avLst/>
          </a:prstGeom>
        </p:spPr>
      </p:pic>
      <p:pic>
        <p:nvPicPr>
          <p:cNvPr id="10" name="Picture 9">
            <a:extLst>
              <a:ext uri="{FF2B5EF4-FFF2-40B4-BE49-F238E27FC236}">
                <a16:creationId xmlns:a16="http://schemas.microsoft.com/office/drawing/2014/main" id="{A1D6C37A-6629-4E0C-8A8B-5AB3F73AAA59}"/>
              </a:ext>
            </a:extLst>
          </p:cNvPr>
          <p:cNvPicPr>
            <a:picLocks noChangeAspect="1"/>
          </p:cNvPicPr>
          <p:nvPr/>
        </p:nvPicPr>
        <p:blipFill>
          <a:blip r:embed="rId5"/>
          <a:stretch>
            <a:fillRect/>
          </a:stretch>
        </p:blipFill>
        <p:spPr>
          <a:xfrm>
            <a:off x="410076" y="751978"/>
            <a:ext cx="4572000" cy="2790825"/>
          </a:xfrm>
          <a:prstGeom prst="rect">
            <a:avLst/>
          </a:prstGeom>
        </p:spPr>
      </p:pic>
      <p:sp>
        <p:nvSpPr>
          <p:cNvPr id="12" name="TextBox 11">
            <a:extLst>
              <a:ext uri="{FF2B5EF4-FFF2-40B4-BE49-F238E27FC236}">
                <a16:creationId xmlns:a16="http://schemas.microsoft.com/office/drawing/2014/main" id="{BA5FC7EF-9BCD-40D1-BDDB-3D3B60460B6F}"/>
              </a:ext>
            </a:extLst>
          </p:cNvPr>
          <p:cNvSpPr txBox="1"/>
          <p:nvPr/>
        </p:nvSpPr>
        <p:spPr>
          <a:xfrm>
            <a:off x="410076" y="310101"/>
            <a:ext cx="9417736" cy="523220"/>
          </a:xfrm>
          <a:prstGeom prst="rect">
            <a:avLst/>
          </a:prstGeom>
          <a:noFill/>
        </p:spPr>
        <p:txBody>
          <a:bodyPr wrap="square" rtlCol="0">
            <a:spAutoFit/>
          </a:bodyPr>
          <a:lstStyle/>
          <a:p>
            <a:r>
              <a:rPr lang="en-US" b="1" dirty="0">
                <a:solidFill>
                  <a:srgbClr val="7030A0"/>
                </a:solidFill>
              </a:rPr>
              <a:t>Example: Draw the cuts on the below oriented graph?</a:t>
            </a:r>
            <a:endParaRPr lang="th-TH" b="1" dirty="0">
              <a:solidFill>
                <a:srgbClr val="7030A0"/>
              </a:solidFill>
            </a:endParaRPr>
          </a:p>
        </p:txBody>
      </p:sp>
    </p:spTree>
    <p:extLst>
      <p:ext uri="{BB962C8B-B14F-4D97-AF65-F5344CB8AC3E}">
        <p14:creationId xmlns:p14="http://schemas.microsoft.com/office/powerpoint/2010/main" val="3190300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BEAA8F0-6DF3-4D8A-9461-94407DA2EEEF}"/>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4462AF37-D988-4FD3-A6C9-1330744A14ED}"/>
              </a:ext>
            </a:extLst>
          </p:cNvPr>
          <p:cNvSpPr>
            <a:spLocks noGrp="1"/>
          </p:cNvSpPr>
          <p:nvPr>
            <p:ph type="sldNum" sz="quarter" idx="12"/>
          </p:nvPr>
        </p:nvSpPr>
        <p:spPr/>
        <p:txBody>
          <a:bodyPr/>
          <a:lstStyle/>
          <a:p>
            <a:fld id="{33BCD95E-A428-4E8F-A603-A71E22D42A60}" type="slidenum">
              <a:rPr lang="th-TH" smtClean="0"/>
              <a:t>14</a:t>
            </a:fld>
            <a:endParaRPr lang="th-TH"/>
          </a:p>
        </p:txBody>
      </p:sp>
      <p:pic>
        <p:nvPicPr>
          <p:cNvPr id="6" name="Picture 5">
            <a:extLst>
              <a:ext uri="{FF2B5EF4-FFF2-40B4-BE49-F238E27FC236}">
                <a16:creationId xmlns:a16="http://schemas.microsoft.com/office/drawing/2014/main" id="{56C2F12E-50EE-433E-A868-28E28C28754D}"/>
              </a:ext>
            </a:extLst>
          </p:cNvPr>
          <p:cNvPicPr>
            <a:picLocks noChangeAspect="1"/>
          </p:cNvPicPr>
          <p:nvPr/>
        </p:nvPicPr>
        <p:blipFill>
          <a:blip r:embed="rId2"/>
          <a:stretch>
            <a:fillRect/>
          </a:stretch>
        </p:blipFill>
        <p:spPr>
          <a:xfrm>
            <a:off x="363688" y="1286330"/>
            <a:ext cx="4600575" cy="2676525"/>
          </a:xfrm>
          <a:prstGeom prst="rect">
            <a:avLst/>
          </a:prstGeom>
        </p:spPr>
      </p:pic>
      <p:pic>
        <p:nvPicPr>
          <p:cNvPr id="7" name="Picture 6">
            <a:extLst>
              <a:ext uri="{FF2B5EF4-FFF2-40B4-BE49-F238E27FC236}">
                <a16:creationId xmlns:a16="http://schemas.microsoft.com/office/drawing/2014/main" id="{A59DCFFE-5CBC-416D-8C35-8F0857C5B41D}"/>
              </a:ext>
            </a:extLst>
          </p:cNvPr>
          <p:cNvPicPr>
            <a:picLocks noChangeAspect="1"/>
          </p:cNvPicPr>
          <p:nvPr/>
        </p:nvPicPr>
        <p:blipFill>
          <a:blip r:embed="rId3"/>
          <a:stretch>
            <a:fillRect/>
          </a:stretch>
        </p:blipFill>
        <p:spPr>
          <a:xfrm>
            <a:off x="6233905" y="1210130"/>
            <a:ext cx="4972050" cy="2752725"/>
          </a:xfrm>
          <a:prstGeom prst="rect">
            <a:avLst/>
          </a:prstGeom>
        </p:spPr>
      </p:pic>
      <p:pic>
        <p:nvPicPr>
          <p:cNvPr id="8" name="Picture 7">
            <a:extLst>
              <a:ext uri="{FF2B5EF4-FFF2-40B4-BE49-F238E27FC236}">
                <a16:creationId xmlns:a16="http://schemas.microsoft.com/office/drawing/2014/main" id="{0A8C54D4-9D14-44E7-8338-F8ACB0060CB6}"/>
              </a:ext>
            </a:extLst>
          </p:cNvPr>
          <p:cNvPicPr>
            <a:picLocks noChangeAspect="1"/>
          </p:cNvPicPr>
          <p:nvPr/>
        </p:nvPicPr>
        <p:blipFill>
          <a:blip r:embed="rId4"/>
          <a:stretch>
            <a:fillRect/>
          </a:stretch>
        </p:blipFill>
        <p:spPr>
          <a:xfrm>
            <a:off x="2815051" y="3876675"/>
            <a:ext cx="5200650" cy="2981325"/>
          </a:xfrm>
          <a:prstGeom prst="rect">
            <a:avLst/>
          </a:prstGeom>
        </p:spPr>
      </p:pic>
      <p:sp>
        <p:nvSpPr>
          <p:cNvPr id="9" name="TextBox 8">
            <a:extLst>
              <a:ext uri="{FF2B5EF4-FFF2-40B4-BE49-F238E27FC236}">
                <a16:creationId xmlns:a16="http://schemas.microsoft.com/office/drawing/2014/main" id="{C60BBBD9-369D-4CCB-A63F-CB88D258D051}"/>
              </a:ext>
            </a:extLst>
          </p:cNvPr>
          <p:cNvSpPr txBox="1"/>
          <p:nvPr/>
        </p:nvSpPr>
        <p:spPr>
          <a:xfrm>
            <a:off x="410076" y="310101"/>
            <a:ext cx="9417736" cy="523220"/>
          </a:xfrm>
          <a:prstGeom prst="rect">
            <a:avLst/>
          </a:prstGeom>
          <a:noFill/>
        </p:spPr>
        <p:txBody>
          <a:bodyPr wrap="square" rtlCol="0">
            <a:spAutoFit/>
          </a:bodyPr>
          <a:lstStyle/>
          <a:p>
            <a:r>
              <a:rPr lang="en-US" b="1" dirty="0">
                <a:solidFill>
                  <a:srgbClr val="7030A0"/>
                </a:solidFill>
              </a:rPr>
              <a:t>Example: Draw the cuts on the below oriented graph?</a:t>
            </a:r>
            <a:endParaRPr lang="th-TH" b="1" dirty="0">
              <a:solidFill>
                <a:srgbClr val="7030A0"/>
              </a:solidFill>
            </a:endParaRPr>
          </a:p>
        </p:txBody>
      </p:sp>
    </p:spTree>
    <p:extLst>
      <p:ext uri="{BB962C8B-B14F-4D97-AF65-F5344CB8AC3E}">
        <p14:creationId xmlns:p14="http://schemas.microsoft.com/office/powerpoint/2010/main" val="1626774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314DE9E-F927-40E8-8D1B-BC786287B095}"/>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0C6DED79-0107-4156-B080-3472F2868EC6}"/>
              </a:ext>
            </a:extLst>
          </p:cNvPr>
          <p:cNvSpPr>
            <a:spLocks noGrp="1"/>
          </p:cNvSpPr>
          <p:nvPr>
            <p:ph type="sldNum" sz="quarter" idx="12"/>
          </p:nvPr>
        </p:nvSpPr>
        <p:spPr/>
        <p:txBody>
          <a:bodyPr/>
          <a:lstStyle/>
          <a:p>
            <a:fld id="{33BCD95E-A428-4E8F-A603-A71E22D42A60}" type="slidenum">
              <a:rPr lang="th-TH" smtClean="0"/>
              <a:t>15</a:t>
            </a:fld>
            <a:endParaRPr lang="th-TH"/>
          </a:p>
        </p:txBody>
      </p:sp>
      <p:pic>
        <p:nvPicPr>
          <p:cNvPr id="7" name="Picture 6">
            <a:extLst>
              <a:ext uri="{FF2B5EF4-FFF2-40B4-BE49-F238E27FC236}">
                <a16:creationId xmlns:a16="http://schemas.microsoft.com/office/drawing/2014/main" id="{93B642C3-44D4-4138-8109-1A66029E0222}"/>
              </a:ext>
            </a:extLst>
          </p:cNvPr>
          <p:cNvPicPr>
            <a:picLocks noChangeAspect="1"/>
          </p:cNvPicPr>
          <p:nvPr/>
        </p:nvPicPr>
        <p:blipFill>
          <a:blip r:embed="rId2"/>
          <a:stretch>
            <a:fillRect/>
          </a:stretch>
        </p:blipFill>
        <p:spPr>
          <a:xfrm>
            <a:off x="0" y="416091"/>
            <a:ext cx="5582256" cy="3108960"/>
          </a:xfrm>
          <a:prstGeom prst="rect">
            <a:avLst/>
          </a:prstGeom>
        </p:spPr>
      </p:pic>
      <p:pic>
        <p:nvPicPr>
          <p:cNvPr id="8" name="Picture 7">
            <a:extLst>
              <a:ext uri="{FF2B5EF4-FFF2-40B4-BE49-F238E27FC236}">
                <a16:creationId xmlns:a16="http://schemas.microsoft.com/office/drawing/2014/main" id="{21253A2F-EBA5-4F18-857E-F911EA7C21AD}"/>
              </a:ext>
            </a:extLst>
          </p:cNvPr>
          <p:cNvPicPr>
            <a:picLocks noChangeAspect="1"/>
          </p:cNvPicPr>
          <p:nvPr/>
        </p:nvPicPr>
        <p:blipFill>
          <a:blip r:embed="rId3"/>
          <a:stretch>
            <a:fillRect/>
          </a:stretch>
        </p:blipFill>
        <p:spPr>
          <a:xfrm>
            <a:off x="5746168" y="479686"/>
            <a:ext cx="5728864" cy="3108960"/>
          </a:xfrm>
          <a:prstGeom prst="rect">
            <a:avLst/>
          </a:prstGeom>
        </p:spPr>
      </p:pic>
      <p:pic>
        <p:nvPicPr>
          <p:cNvPr id="9" name="Picture 8">
            <a:extLst>
              <a:ext uri="{FF2B5EF4-FFF2-40B4-BE49-F238E27FC236}">
                <a16:creationId xmlns:a16="http://schemas.microsoft.com/office/drawing/2014/main" id="{5339A5DE-CA70-41CE-884F-65B9C8A8BE9E}"/>
              </a:ext>
            </a:extLst>
          </p:cNvPr>
          <p:cNvPicPr>
            <a:picLocks noChangeAspect="1"/>
          </p:cNvPicPr>
          <p:nvPr/>
        </p:nvPicPr>
        <p:blipFill>
          <a:blip r:embed="rId4"/>
          <a:stretch>
            <a:fillRect/>
          </a:stretch>
        </p:blipFill>
        <p:spPr>
          <a:xfrm>
            <a:off x="106018" y="3429952"/>
            <a:ext cx="4583436" cy="3108960"/>
          </a:xfrm>
          <a:prstGeom prst="rect">
            <a:avLst/>
          </a:prstGeom>
        </p:spPr>
      </p:pic>
      <p:sp>
        <p:nvSpPr>
          <p:cNvPr id="11" name="Rectangle 10">
            <a:extLst>
              <a:ext uri="{FF2B5EF4-FFF2-40B4-BE49-F238E27FC236}">
                <a16:creationId xmlns:a16="http://schemas.microsoft.com/office/drawing/2014/main" id="{E2F44509-8B46-4282-B6A7-1F09922582B4}"/>
              </a:ext>
            </a:extLst>
          </p:cNvPr>
          <p:cNvSpPr/>
          <p:nvPr/>
        </p:nvSpPr>
        <p:spPr>
          <a:xfrm>
            <a:off x="106018" y="41051"/>
            <a:ext cx="10000090" cy="523220"/>
          </a:xfrm>
          <a:prstGeom prst="rect">
            <a:avLst/>
          </a:prstGeom>
        </p:spPr>
        <p:txBody>
          <a:bodyPr wrap="square">
            <a:spAutoFit/>
          </a:bodyPr>
          <a:lstStyle/>
          <a:p>
            <a:r>
              <a:rPr lang="en-US" b="1" dirty="0">
                <a:solidFill>
                  <a:srgbClr val="7030A0"/>
                </a:solidFill>
              </a:rPr>
              <a:t>Example: Calculate the Basic Cut-set Incidence Matrix (Q)</a:t>
            </a:r>
            <a:endParaRPr lang="th-TH" b="1" dirty="0">
              <a:solidFill>
                <a:srgbClr val="7030A0"/>
              </a:solidFill>
            </a:endParaRPr>
          </a:p>
        </p:txBody>
      </p:sp>
      <p:pic>
        <p:nvPicPr>
          <p:cNvPr id="2" name="Picture 1">
            <a:extLst>
              <a:ext uri="{FF2B5EF4-FFF2-40B4-BE49-F238E27FC236}">
                <a16:creationId xmlns:a16="http://schemas.microsoft.com/office/drawing/2014/main" id="{BDB0F905-E4E5-48A5-8E69-0B5863D52EB7}"/>
              </a:ext>
            </a:extLst>
          </p:cNvPr>
          <p:cNvPicPr>
            <a:picLocks noChangeAspect="1"/>
          </p:cNvPicPr>
          <p:nvPr/>
        </p:nvPicPr>
        <p:blipFill>
          <a:blip r:embed="rId5"/>
          <a:stretch>
            <a:fillRect/>
          </a:stretch>
        </p:blipFill>
        <p:spPr>
          <a:xfrm>
            <a:off x="4689454" y="3031435"/>
            <a:ext cx="6038850" cy="2724150"/>
          </a:xfrm>
          <a:prstGeom prst="rect">
            <a:avLst/>
          </a:prstGeom>
        </p:spPr>
      </p:pic>
    </p:spTree>
    <p:extLst>
      <p:ext uri="{BB962C8B-B14F-4D97-AF65-F5344CB8AC3E}">
        <p14:creationId xmlns:p14="http://schemas.microsoft.com/office/powerpoint/2010/main" val="3753891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179084-2608-422B-B672-D4C2521C125C}"/>
              </a:ext>
            </a:extLst>
          </p:cNvPr>
          <p:cNvPicPr>
            <a:picLocks noChangeAspect="1"/>
          </p:cNvPicPr>
          <p:nvPr/>
        </p:nvPicPr>
        <p:blipFill>
          <a:blip r:embed="rId2"/>
          <a:stretch>
            <a:fillRect/>
          </a:stretch>
        </p:blipFill>
        <p:spPr>
          <a:xfrm>
            <a:off x="2672963" y="965814"/>
            <a:ext cx="4572000" cy="2790825"/>
          </a:xfrm>
          <a:prstGeom prst="rect">
            <a:avLst/>
          </a:prstGeom>
        </p:spPr>
      </p:pic>
      <p:sp>
        <p:nvSpPr>
          <p:cNvPr id="9" name="TextBox 8">
            <a:extLst>
              <a:ext uri="{FF2B5EF4-FFF2-40B4-BE49-F238E27FC236}">
                <a16:creationId xmlns:a16="http://schemas.microsoft.com/office/drawing/2014/main" id="{58457112-C3AB-4D07-981B-980135427E81}"/>
              </a:ext>
            </a:extLst>
          </p:cNvPr>
          <p:cNvSpPr txBox="1"/>
          <p:nvPr/>
        </p:nvSpPr>
        <p:spPr>
          <a:xfrm>
            <a:off x="7984435" y="1397675"/>
            <a:ext cx="3069203" cy="2031325"/>
          </a:xfrm>
          <a:prstGeom prst="rect">
            <a:avLst/>
          </a:prstGeom>
          <a:noFill/>
        </p:spPr>
        <p:txBody>
          <a:bodyPr wrap="square" rtlCol="0">
            <a:spAutoFit/>
          </a:bodyPr>
          <a:lstStyle/>
          <a:p>
            <a:r>
              <a:rPr lang="en-US" sz="1800" dirty="0"/>
              <a:t>Filling column wise, Like Cut-set A has 1, 5, 6 touches, so direction of branch 1 and link 5 is same as Cut set-A direction, than filled 1. similarly link 6 is opposite so it is -1, other filled 0.</a:t>
            </a:r>
            <a:endParaRPr lang="th-TH" sz="1800" dirty="0"/>
          </a:p>
        </p:txBody>
      </p:sp>
      <p:sp>
        <p:nvSpPr>
          <p:cNvPr id="10" name="TextBox 9">
            <a:extLst>
              <a:ext uri="{FF2B5EF4-FFF2-40B4-BE49-F238E27FC236}">
                <a16:creationId xmlns:a16="http://schemas.microsoft.com/office/drawing/2014/main" id="{54CAEC9F-F5FF-4485-AF00-76906E62CEA9}"/>
              </a:ext>
            </a:extLst>
          </p:cNvPr>
          <p:cNvSpPr txBox="1"/>
          <p:nvPr/>
        </p:nvSpPr>
        <p:spPr>
          <a:xfrm>
            <a:off x="397565" y="278296"/>
            <a:ext cx="10837628" cy="523220"/>
          </a:xfrm>
          <a:prstGeom prst="rect">
            <a:avLst/>
          </a:prstGeom>
          <a:noFill/>
        </p:spPr>
        <p:txBody>
          <a:bodyPr wrap="square" rtlCol="0">
            <a:spAutoFit/>
          </a:bodyPr>
          <a:lstStyle/>
          <a:p>
            <a:r>
              <a:rPr lang="en-US" b="1" dirty="0">
                <a:solidFill>
                  <a:srgbClr val="7030A0"/>
                </a:solidFill>
              </a:rPr>
              <a:t>Example: Calculate the Basic Cut-set Incidence Matrix (Q)</a:t>
            </a:r>
            <a:endParaRPr lang="th-TH" b="1" dirty="0">
              <a:solidFill>
                <a:srgbClr val="7030A0"/>
              </a:solidFill>
            </a:endParaRPr>
          </a:p>
        </p:txBody>
      </p:sp>
      <p:pic>
        <p:nvPicPr>
          <p:cNvPr id="2" name="Picture 1">
            <a:extLst>
              <a:ext uri="{FF2B5EF4-FFF2-40B4-BE49-F238E27FC236}">
                <a16:creationId xmlns:a16="http://schemas.microsoft.com/office/drawing/2014/main" id="{DF678267-C7F6-461C-BF3F-BC59C825DA17}"/>
              </a:ext>
            </a:extLst>
          </p:cNvPr>
          <p:cNvPicPr>
            <a:picLocks noChangeAspect="1"/>
          </p:cNvPicPr>
          <p:nvPr/>
        </p:nvPicPr>
        <p:blipFill>
          <a:blip r:embed="rId3"/>
          <a:stretch>
            <a:fillRect/>
          </a:stretch>
        </p:blipFill>
        <p:spPr>
          <a:xfrm>
            <a:off x="1483415" y="3756639"/>
            <a:ext cx="8191500" cy="2943225"/>
          </a:xfrm>
          <a:prstGeom prst="rect">
            <a:avLst/>
          </a:prstGeom>
        </p:spPr>
      </p:pic>
    </p:spTree>
    <p:extLst>
      <p:ext uri="{BB962C8B-B14F-4D97-AF65-F5344CB8AC3E}">
        <p14:creationId xmlns:p14="http://schemas.microsoft.com/office/powerpoint/2010/main" val="427317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45BB4-C158-408D-BC91-C5756D92FDF4}"/>
              </a:ext>
            </a:extLst>
          </p:cNvPr>
          <p:cNvSpPr>
            <a:spLocks noGrp="1"/>
          </p:cNvSpPr>
          <p:nvPr>
            <p:ph type="title"/>
          </p:nvPr>
        </p:nvSpPr>
        <p:spPr>
          <a:xfrm>
            <a:off x="774590" y="222637"/>
            <a:ext cx="10515600" cy="1033670"/>
          </a:xfrm>
        </p:spPr>
        <p:txBody>
          <a:bodyPr>
            <a:normAutofit fontScale="90000"/>
          </a:bodyPr>
          <a:lstStyle/>
          <a:p>
            <a:r>
              <a:rPr lang="en-US" b="1" dirty="0">
                <a:solidFill>
                  <a:srgbClr val="7030A0"/>
                </a:solidFill>
              </a:rPr>
              <a:t>Tie Set Matrix  (B) OR (Link Currents)</a:t>
            </a:r>
            <a:br>
              <a:rPr lang="en-US" b="1" dirty="0">
                <a:solidFill>
                  <a:srgbClr val="7030A0"/>
                </a:solidFill>
              </a:rPr>
            </a:br>
            <a:endParaRPr lang="th-TH" b="1" dirty="0">
              <a:solidFill>
                <a:srgbClr val="7030A0"/>
              </a:solidFill>
            </a:endParaRPr>
          </a:p>
        </p:txBody>
      </p:sp>
      <p:sp>
        <p:nvSpPr>
          <p:cNvPr id="3" name="Content Placeholder 2">
            <a:extLst>
              <a:ext uri="{FF2B5EF4-FFF2-40B4-BE49-F238E27FC236}">
                <a16:creationId xmlns:a16="http://schemas.microsoft.com/office/drawing/2014/main" id="{D977FF60-1AC3-4012-9FA3-03F939F81722}"/>
              </a:ext>
            </a:extLst>
          </p:cNvPr>
          <p:cNvSpPr>
            <a:spLocks noGrp="1"/>
          </p:cNvSpPr>
          <p:nvPr>
            <p:ph idx="1"/>
          </p:nvPr>
        </p:nvSpPr>
        <p:spPr/>
        <p:txBody>
          <a:bodyPr/>
          <a:lstStyle/>
          <a:p>
            <a:r>
              <a:rPr lang="en-US" dirty="0"/>
              <a:t>It is a subset of circuit matrix. It is represented by B. OR</a:t>
            </a:r>
          </a:p>
          <a:p>
            <a:r>
              <a:rPr lang="en-US" dirty="0"/>
              <a:t>It is a set of branches contained in a loop such that each loop contains one link or chord and the remainder are tree branches.</a:t>
            </a:r>
          </a:p>
          <a:p>
            <a:r>
              <a:rPr lang="en-US" dirty="0"/>
              <a:t>For a given graph, select any tree and remove its all links. </a:t>
            </a:r>
          </a:p>
          <a:p>
            <a:r>
              <a:rPr lang="en-US" dirty="0"/>
              <a:t>Then replace each link one at a time, it will form a closed path or loop or closed circuit along with some of the tree branches existing. </a:t>
            </a:r>
          </a:p>
          <a:p>
            <a:r>
              <a:rPr lang="en-US" dirty="0"/>
              <a:t>The circuits formed by replacing each link in tree are called fundamental circuits or f-circuits or tiesets.</a:t>
            </a:r>
          </a:p>
          <a:p>
            <a:r>
              <a:rPr lang="en-US" dirty="0"/>
              <a:t>Tie set we used KVL equations </a:t>
            </a:r>
            <a:endParaRPr lang="th-TH" dirty="0"/>
          </a:p>
        </p:txBody>
      </p:sp>
      <p:sp>
        <p:nvSpPr>
          <p:cNvPr id="4" name="Date Placeholder 3">
            <a:extLst>
              <a:ext uri="{FF2B5EF4-FFF2-40B4-BE49-F238E27FC236}">
                <a16:creationId xmlns:a16="http://schemas.microsoft.com/office/drawing/2014/main" id="{F91F6ABE-D0C9-4FD8-B78F-8863727DA9B9}"/>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BA545DEC-8E43-435D-9A5A-58709EEBCDC5}"/>
              </a:ext>
            </a:extLst>
          </p:cNvPr>
          <p:cNvSpPr>
            <a:spLocks noGrp="1"/>
          </p:cNvSpPr>
          <p:nvPr>
            <p:ph type="sldNum" sz="quarter" idx="12"/>
          </p:nvPr>
        </p:nvSpPr>
        <p:spPr/>
        <p:txBody>
          <a:bodyPr/>
          <a:lstStyle/>
          <a:p>
            <a:fld id="{33BCD95E-A428-4E8F-A603-A71E22D42A60}" type="slidenum">
              <a:rPr lang="th-TH" smtClean="0"/>
              <a:t>17</a:t>
            </a:fld>
            <a:endParaRPr lang="th-TH"/>
          </a:p>
        </p:txBody>
      </p:sp>
    </p:spTree>
    <p:extLst>
      <p:ext uri="{BB962C8B-B14F-4D97-AF65-F5344CB8AC3E}">
        <p14:creationId xmlns:p14="http://schemas.microsoft.com/office/powerpoint/2010/main" val="3583166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902E4B-3D93-44CC-BFFB-2DA7B54C150A}"/>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772F8836-2FBB-4542-8A42-360058852081}"/>
              </a:ext>
            </a:extLst>
          </p:cNvPr>
          <p:cNvSpPr>
            <a:spLocks noGrp="1"/>
          </p:cNvSpPr>
          <p:nvPr>
            <p:ph type="sldNum" sz="quarter" idx="12"/>
          </p:nvPr>
        </p:nvSpPr>
        <p:spPr/>
        <p:txBody>
          <a:bodyPr/>
          <a:lstStyle/>
          <a:p>
            <a:fld id="{33BCD95E-A428-4E8F-A603-A71E22D42A60}" type="slidenum">
              <a:rPr lang="th-TH" smtClean="0"/>
              <a:t>18</a:t>
            </a:fld>
            <a:endParaRPr lang="th-TH"/>
          </a:p>
        </p:txBody>
      </p:sp>
      <p:pic>
        <p:nvPicPr>
          <p:cNvPr id="14" name="Picture 13">
            <a:extLst>
              <a:ext uri="{FF2B5EF4-FFF2-40B4-BE49-F238E27FC236}">
                <a16:creationId xmlns:a16="http://schemas.microsoft.com/office/drawing/2014/main" id="{BF15B051-4FA2-4796-821D-227CAF924A54}"/>
              </a:ext>
            </a:extLst>
          </p:cNvPr>
          <p:cNvPicPr>
            <a:picLocks noChangeAspect="1"/>
          </p:cNvPicPr>
          <p:nvPr/>
        </p:nvPicPr>
        <p:blipFill>
          <a:blip r:embed="rId2"/>
          <a:stretch>
            <a:fillRect/>
          </a:stretch>
        </p:blipFill>
        <p:spPr>
          <a:xfrm>
            <a:off x="140531" y="561641"/>
            <a:ext cx="5955469" cy="2651760"/>
          </a:xfrm>
          <a:prstGeom prst="rect">
            <a:avLst/>
          </a:prstGeom>
        </p:spPr>
      </p:pic>
      <p:pic>
        <p:nvPicPr>
          <p:cNvPr id="2" name="Picture 1">
            <a:extLst>
              <a:ext uri="{FF2B5EF4-FFF2-40B4-BE49-F238E27FC236}">
                <a16:creationId xmlns:a16="http://schemas.microsoft.com/office/drawing/2014/main" id="{8BFF51F3-69CA-48E4-8FE0-9EE054C6AF8D}"/>
              </a:ext>
            </a:extLst>
          </p:cNvPr>
          <p:cNvPicPr>
            <a:picLocks noChangeAspect="1"/>
          </p:cNvPicPr>
          <p:nvPr/>
        </p:nvPicPr>
        <p:blipFill>
          <a:blip r:embed="rId3"/>
          <a:stretch>
            <a:fillRect/>
          </a:stretch>
        </p:blipFill>
        <p:spPr>
          <a:xfrm>
            <a:off x="6213573" y="561641"/>
            <a:ext cx="5915025" cy="2571750"/>
          </a:xfrm>
          <a:prstGeom prst="rect">
            <a:avLst/>
          </a:prstGeom>
        </p:spPr>
      </p:pic>
      <p:pic>
        <p:nvPicPr>
          <p:cNvPr id="3" name="Picture 2">
            <a:extLst>
              <a:ext uri="{FF2B5EF4-FFF2-40B4-BE49-F238E27FC236}">
                <a16:creationId xmlns:a16="http://schemas.microsoft.com/office/drawing/2014/main" id="{12711C22-F35B-4DBA-9D2A-4F540F0833A5}"/>
              </a:ext>
            </a:extLst>
          </p:cNvPr>
          <p:cNvPicPr>
            <a:picLocks noChangeAspect="1"/>
          </p:cNvPicPr>
          <p:nvPr/>
        </p:nvPicPr>
        <p:blipFill>
          <a:blip r:embed="rId4"/>
          <a:stretch>
            <a:fillRect/>
          </a:stretch>
        </p:blipFill>
        <p:spPr>
          <a:xfrm>
            <a:off x="350670" y="3282950"/>
            <a:ext cx="11153775" cy="3438525"/>
          </a:xfrm>
          <a:prstGeom prst="rect">
            <a:avLst/>
          </a:prstGeom>
        </p:spPr>
      </p:pic>
      <p:pic>
        <p:nvPicPr>
          <p:cNvPr id="11" name="Picture 10">
            <a:extLst>
              <a:ext uri="{FF2B5EF4-FFF2-40B4-BE49-F238E27FC236}">
                <a16:creationId xmlns:a16="http://schemas.microsoft.com/office/drawing/2014/main" id="{BCE2E9EB-0908-40D5-8AE4-A33896853B8C}"/>
              </a:ext>
            </a:extLst>
          </p:cNvPr>
          <p:cNvPicPr>
            <a:picLocks noChangeAspect="1"/>
          </p:cNvPicPr>
          <p:nvPr/>
        </p:nvPicPr>
        <p:blipFill>
          <a:blip r:embed="rId5"/>
          <a:stretch>
            <a:fillRect/>
          </a:stretch>
        </p:blipFill>
        <p:spPr>
          <a:xfrm>
            <a:off x="4446419" y="136525"/>
            <a:ext cx="2962275" cy="466725"/>
          </a:xfrm>
          <a:prstGeom prst="rect">
            <a:avLst/>
          </a:prstGeom>
        </p:spPr>
      </p:pic>
    </p:spTree>
    <p:extLst>
      <p:ext uri="{BB962C8B-B14F-4D97-AF65-F5344CB8AC3E}">
        <p14:creationId xmlns:p14="http://schemas.microsoft.com/office/powerpoint/2010/main" val="864009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902E4B-3D93-44CC-BFFB-2DA7B54C150A}"/>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772F8836-2FBB-4542-8A42-360058852081}"/>
              </a:ext>
            </a:extLst>
          </p:cNvPr>
          <p:cNvSpPr>
            <a:spLocks noGrp="1"/>
          </p:cNvSpPr>
          <p:nvPr>
            <p:ph type="sldNum" sz="quarter" idx="12"/>
          </p:nvPr>
        </p:nvSpPr>
        <p:spPr/>
        <p:txBody>
          <a:bodyPr/>
          <a:lstStyle/>
          <a:p>
            <a:fld id="{33BCD95E-A428-4E8F-A603-A71E22D42A60}" type="slidenum">
              <a:rPr lang="th-TH" smtClean="0"/>
              <a:t>19</a:t>
            </a:fld>
            <a:endParaRPr lang="th-TH"/>
          </a:p>
        </p:txBody>
      </p:sp>
      <p:pic>
        <p:nvPicPr>
          <p:cNvPr id="12" name="Picture 11">
            <a:extLst>
              <a:ext uri="{FF2B5EF4-FFF2-40B4-BE49-F238E27FC236}">
                <a16:creationId xmlns:a16="http://schemas.microsoft.com/office/drawing/2014/main" id="{66DA38A5-4ECC-4A85-A08F-9525FEBD5190}"/>
              </a:ext>
            </a:extLst>
          </p:cNvPr>
          <p:cNvPicPr>
            <a:picLocks noChangeAspect="1"/>
          </p:cNvPicPr>
          <p:nvPr/>
        </p:nvPicPr>
        <p:blipFill>
          <a:blip r:embed="rId2"/>
          <a:stretch>
            <a:fillRect/>
          </a:stretch>
        </p:blipFill>
        <p:spPr>
          <a:xfrm>
            <a:off x="258929" y="361456"/>
            <a:ext cx="5124450" cy="4295775"/>
          </a:xfrm>
          <a:prstGeom prst="rect">
            <a:avLst/>
          </a:prstGeom>
        </p:spPr>
      </p:pic>
      <p:pic>
        <p:nvPicPr>
          <p:cNvPr id="13" name="Picture 12">
            <a:extLst>
              <a:ext uri="{FF2B5EF4-FFF2-40B4-BE49-F238E27FC236}">
                <a16:creationId xmlns:a16="http://schemas.microsoft.com/office/drawing/2014/main" id="{38C13397-2C49-4A53-8244-709E0B94BD4E}"/>
              </a:ext>
            </a:extLst>
          </p:cNvPr>
          <p:cNvPicPr>
            <a:picLocks noChangeAspect="1"/>
          </p:cNvPicPr>
          <p:nvPr/>
        </p:nvPicPr>
        <p:blipFill>
          <a:blip r:embed="rId3"/>
          <a:stretch>
            <a:fillRect/>
          </a:stretch>
        </p:blipFill>
        <p:spPr>
          <a:xfrm>
            <a:off x="5987966" y="266303"/>
            <a:ext cx="5534025" cy="4200525"/>
          </a:xfrm>
          <a:prstGeom prst="rect">
            <a:avLst/>
          </a:prstGeom>
        </p:spPr>
      </p:pic>
      <p:pic>
        <p:nvPicPr>
          <p:cNvPr id="14" name="Picture 13">
            <a:extLst>
              <a:ext uri="{FF2B5EF4-FFF2-40B4-BE49-F238E27FC236}">
                <a16:creationId xmlns:a16="http://schemas.microsoft.com/office/drawing/2014/main" id="{1D088397-75C5-421C-A211-3BBF0B5F413B}"/>
              </a:ext>
            </a:extLst>
          </p:cNvPr>
          <p:cNvPicPr>
            <a:picLocks noChangeAspect="1"/>
          </p:cNvPicPr>
          <p:nvPr/>
        </p:nvPicPr>
        <p:blipFill>
          <a:blip r:embed="rId4"/>
          <a:stretch>
            <a:fillRect/>
          </a:stretch>
        </p:blipFill>
        <p:spPr>
          <a:xfrm>
            <a:off x="750971" y="4339978"/>
            <a:ext cx="10096500" cy="2333625"/>
          </a:xfrm>
          <a:prstGeom prst="rect">
            <a:avLst/>
          </a:prstGeom>
        </p:spPr>
      </p:pic>
      <p:pic>
        <p:nvPicPr>
          <p:cNvPr id="15" name="Picture 14">
            <a:extLst>
              <a:ext uri="{FF2B5EF4-FFF2-40B4-BE49-F238E27FC236}">
                <a16:creationId xmlns:a16="http://schemas.microsoft.com/office/drawing/2014/main" id="{11DF7C6A-4094-49D5-8707-B2F9F97B0943}"/>
              </a:ext>
            </a:extLst>
          </p:cNvPr>
          <p:cNvPicPr>
            <a:picLocks noChangeAspect="1"/>
          </p:cNvPicPr>
          <p:nvPr/>
        </p:nvPicPr>
        <p:blipFill>
          <a:blip r:embed="rId5"/>
          <a:stretch>
            <a:fillRect/>
          </a:stretch>
        </p:blipFill>
        <p:spPr>
          <a:xfrm>
            <a:off x="3846348" y="128093"/>
            <a:ext cx="2962275" cy="466725"/>
          </a:xfrm>
          <a:prstGeom prst="rect">
            <a:avLst/>
          </a:prstGeom>
        </p:spPr>
      </p:pic>
    </p:spTree>
    <p:extLst>
      <p:ext uri="{BB962C8B-B14F-4D97-AF65-F5344CB8AC3E}">
        <p14:creationId xmlns:p14="http://schemas.microsoft.com/office/powerpoint/2010/main" val="3515066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75CDF-09AF-4196-A413-5F3DFDEB1151}"/>
              </a:ext>
            </a:extLst>
          </p:cNvPr>
          <p:cNvSpPr>
            <a:spLocks noGrp="1"/>
          </p:cNvSpPr>
          <p:nvPr>
            <p:ph type="title"/>
          </p:nvPr>
        </p:nvSpPr>
        <p:spPr/>
        <p:txBody>
          <a:bodyPr>
            <a:normAutofit fontScale="90000"/>
          </a:bodyPr>
          <a:lstStyle/>
          <a:p>
            <a:pPr algn="ctr"/>
            <a:r>
              <a:rPr lang="en-US" b="1" dirty="0">
                <a:solidFill>
                  <a:srgbClr val="7030A0"/>
                </a:solidFill>
              </a:rPr>
              <a:t>TYPES OF MATRIX USED IN POWER SYSTEM FOR GRAPHICAL REPRESENTATION</a:t>
            </a:r>
            <a:br>
              <a:rPr lang="th-TH" b="1" dirty="0">
                <a:solidFill>
                  <a:srgbClr val="7030A0"/>
                </a:solidFill>
              </a:rPr>
            </a:br>
            <a:endParaRPr lang="th-TH" b="1" dirty="0">
              <a:solidFill>
                <a:srgbClr val="7030A0"/>
              </a:solidFill>
            </a:endParaRPr>
          </a:p>
        </p:txBody>
      </p:sp>
      <p:sp>
        <p:nvSpPr>
          <p:cNvPr id="4" name="Date Placeholder 3">
            <a:extLst>
              <a:ext uri="{FF2B5EF4-FFF2-40B4-BE49-F238E27FC236}">
                <a16:creationId xmlns:a16="http://schemas.microsoft.com/office/drawing/2014/main" id="{4BD0483D-1350-4633-A5B9-B09368A64BF3}"/>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C2BC47AD-B7FF-4682-848A-5E702A0F9A34}"/>
              </a:ext>
            </a:extLst>
          </p:cNvPr>
          <p:cNvSpPr>
            <a:spLocks noGrp="1"/>
          </p:cNvSpPr>
          <p:nvPr>
            <p:ph type="sldNum" sz="quarter" idx="12"/>
          </p:nvPr>
        </p:nvSpPr>
        <p:spPr/>
        <p:txBody>
          <a:bodyPr/>
          <a:lstStyle/>
          <a:p>
            <a:fld id="{33BCD95E-A428-4E8F-A603-A71E22D42A60}" type="slidenum">
              <a:rPr lang="th-TH" smtClean="0"/>
              <a:t>2</a:t>
            </a:fld>
            <a:endParaRPr lang="th-TH"/>
          </a:p>
        </p:txBody>
      </p:sp>
      <p:sp>
        <p:nvSpPr>
          <p:cNvPr id="6" name="Rectangle: Rounded Corners 5">
            <a:extLst>
              <a:ext uri="{FF2B5EF4-FFF2-40B4-BE49-F238E27FC236}">
                <a16:creationId xmlns:a16="http://schemas.microsoft.com/office/drawing/2014/main" id="{C5C8ED3D-0D72-46F8-9CC3-463033E8570F}"/>
              </a:ext>
            </a:extLst>
          </p:cNvPr>
          <p:cNvSpPr/>
          <p:nvPr/>
        </p:nvSpPr>
        <p:spPr>
          <a:xfrm>
            <a:off x="1447137" y="2703443"/>
            <a:ext cx="2266122"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Incidence Matrix</a:t>
            </a:r>
            <a:endParaRPr lang="th-TH" dirty="0"/>
          </a:p>
        </p:txBody>
      </p:sp>
      <p:sp>
        <p:nvSpPr>
          <p:cNvPr id="7" name="Rectangle: Rounded Corners 6">
            <a:extLst>
              <a:ext uri="{FF2B5EF4-FFF2-40B4-BE49-F238E27FC236}">
                <a16:creationId xmlns:a16="http://schemas.microsoft.com/office/drawing/2014/main" id="{4924F335-0382-433E-9B5D-727FEFD17F79}"/>
              </a:ext>
            </a:extLst>
          </p:cNvPr>
          <p:cNvSpPr/>
          <p:nvPr/>
        </p:nvSpPr>
        <p:spPr>
          <a:xfrm>
            <a:off x="4780058" y="2697955"/>
            <a:ext cx="2266122"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Cut-Set Matrix</a:t>
            </a:r>
            <a:endParaRPr lang="th-TH" dirty="0"/>
          </a:p>
        </p:txBody>
      </p:sp>
      <p:sp>
        <p:nvSpPr>
          <p:cNvPr id="8" name="Rectangle: Rounded Corners 7">
            <a:extLst>
              <a:ext uri="{FF2B5EF4-FFF2-40B4-BE49-F238E27FC236}">
                <a16:creationId xmlns:a16="http://schemas.microsoft.com/office/drawing/2014/main" id="{6CA9103E-03A5-4441-8F7B-A5491C4CF6BB}"/>
              </a:ext>
            </a:extLst>
          </p:cNvPr>
          <p:cNvSpPr/>
          <p:nvPr/>
        </p:nvSpPr>
        <p:spPr>
          <a:xfrm>
            <a:off x="8112979" y="2697954"/>
            <a:ext cx="2266122"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Tie-Set Matrix</a:t>
            </a:r>
            <a:endParaRPr lang="th-TH" dirty="0"/>
          </a:p>
        </p:txBody>
      </p:sp>
      <p:cxnSp>
        <p:nvCxnSpPr>
          <p:cNvPr id="10" name="Straight Connector 9">
            <a:extLst>
              <a:ext uri="{FF2B5EF4-FFF2-40B4-BE49-F238E27FC236}">
                <a16:creationId xmlns:a16="http://schemas.microsoft.com/office/drawing/2014/main" id="{CE336674-68EE-4B24-971F-3516DBF156FF}"/>
              </a:ext>
            </a:extLst>
          </p:cNvPr>
          <p:cNvCxnSpPr/>
          <p:nvPr/>
        </p:nvCxnSpPr>
        <p:spPr>
          <a:xfrm>
            <a:off x="6035040" y="1248355"/>
            <a:ext cx="0" cy="580445"/>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05AF3F4-B09B-47FF-8323-C2C68F679071}"/>
              </a:ext>
            </a:extLst>
          </p:cNvPr>
          <p:cNvCxnSpPr>
            <a:endCxn id="6" idx="0"/>
          </p:cNvCxnSpPr>
          <p:nvPr/>
        </p:nvCxnSpPr>
        <p:spPr>
          <a:xfrm rot="10800000" flipV="1">
            <a:off x="2580198" y="1828799"/>
            <a:ext cx="3454842" cy="874643"/>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FCAD482-1940-4559-AFA8-59018FEEAFF2}"/>
              </a:ext>
            </a:extLst>
          </p:cNvPr>
          <p:cNvCxnSpPr>
            <a:endCxn id="8" idx="0"/>
          </p:cNvCxnSpPr>
          <p:nvPr/>
        </p:nvCxnSpPr>
        <p:spPr>
          <a:xfrm>
            <a:off x="6035040" y="1828799"/>
            <a:ext cx="3211000" cy="869155"/>
          </a:xfrm>
          <a:prstGeom prst="bentConnector2">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37B3F03-BE88-4758-A0E6-F123C5B4FF08}"/>
              </a:ext>
            </a:extLst>
          </p:cNvPr>
          <p:cNvCxnSpPr/>
          <p:nvPr/>
        </p:nvCxnSpPr>
        <p:spPr>
          <a:xfrm>
            <a:off x="6035040" y="1828799"/>
            <a:ext cx="0" cy="869155"/>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2907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0FDC07-662E-4C5B-A266-5235E85FB2B2}"/>
              </a:ext>
            </a:extLst>
          </p:cNvPr>
          <p:cNvPicPr>
            <a:picLocks noChangeAspect="1"/>
          </p:cNvPicPr>
          <p:nvPr/>
        </p:nvPicPr>
        <p:blipFill>
          <a:blip r:embed="rId2"/>
          <a:stretch>
            <a:fillRect/>
          </a:stretch>
        </p:blipFill>
        <p:spPr>
          <a:xfrm>
            <a:off x="4828663" y="601579"/>
            <a:ext cx="6836775" cy="2286000"/>
          </a:xfrm>
          <a:prstGeom prst="rect">
            <a:avLst/>
          </a:prstGeom>
        </p:spPr>
      </p:pic>
      <p:pic>
        <p:nvPicPr>
          <p:cNvPr id="8" name="Picture 7">
            <a:extLst>
              <a:ext uri="{FF2B5EF4-FFF2-40B4-BE49-F238E27FC236}">
                <a16:creationId xmlns:a16="http://schemas.microsoft.com/office/drawing/2014/main" id="{F1225065-B813-440F-A3B9-AEAE2FEF3979}"/>
              </a:ext>
            </a:extLst>
          </p:cNvPr>
          <p:cNvPicPr>
            <a:picLocks noChangeAspect="1"/>
          </p:cNvPicPr>
          <p:nvPr/>
        </p:nvPicPr>
        <p:blipFill>
          <a:blip r:embed="rId3"/>
          <a:stretch>
            <a:fillRect/>
          </a:stretch>
        </p:blipFill>
        <p:spPr>
          <a:xfrm>
            <a:off x="2250950" y="3429000"/>
            <a:ext cx="7690100" cy="2286000"/>
          </a:xfrm>
          <a:prstGeom prst="rect">
            <a:avLst/>
          </a:prstGeom>
        </p:spPr>
      </p:pic>
      <p:pic>
        <p:nvPicPr>
          <p:cNvPr id="9" name="Picture 8">
            <a:extLst>
              <a:ext uri="{FF2B5EF4-FFF2-40B4-BE49-F238E27FC236}">
                <a16:creationId xmlns:a16="http://schemas.microsoft.com/office/drawing/2014/main" id="{E6399038-9005-415B-8F54-93CA89E2E31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80737" y="242887"/>
            <a:ext cx="4267200" cy="2409825"/>
          </a:xfrm>
          <a:prstGeom prst="rect">
            <a:avLst/>
          </a:prstGeom>
        </p:spPr>
      </p:pic>
    </p:spTree>
    <p:extLst>
      <p:ext uri="{BB962C8B-B14F-4D97-AF65-F5344CB8AC3E}">
        <p14:creationId xmlns:p14="http://schemas.microsoft.com/office/powerpoint/2010/main" val="2328278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326A6D1-94BA-40B7-BE03-C016368B18A0}"/>
              </a:ext>
            </a:extLst>
          </p:cNvPr>
          <p:cNvPicPr>
            <a:picLocks noChangeAspect="1"/>
          </p:cNvPicPr>
          <p:nvPr/>
        </p:nvPicPr>
        <p:blipFill>
          <a:blip r:embed="rId2"/>
          <a:stretch>
            <a:fillRect/>
          </a:stretch>
        </p:blipFill>
        <p:spPr>
          <a:xfrm>
            <a:off x="4792624" y="297452"/>
            <a:ext cx="3734351" cy="2011078"/>
          </a:xfrm>
          <a:prstGeom prst="rect">
            <a:avLst/>
          </a:prstGeom>
        </p:spPr>
      </p:pic>
      <p:pic>
        <p:nvPicPr>
          <p:cNvPr id="8" name="Picture 7">
            <a:extLst>
              <a:ext uri="{FF2B5EF4-FFF2-40B4-BE49-F238E27FC236}">
                <a16:creationId xmlns:a16="http://schemas.microsoft.com/office/drawing/2014/main" id="{F23C96DF-937E-4C36-A404-312BF6C6E58C}"/>
              </a:ext>
            </a:extLst>
          </p:cNvPr>
          <p:cNvPicPr>
            <a:picLocks noChangeAspect="1"/>
          </p:cNvPicPr>
          <p:nvPr/>
        </p:nvPicPr>
        <p:blipFill>
          <a:blip r:embed="rId3"/>
          <a:stretch>
            <a:fillRect/>
          </a:stretch>
        </p:blipFill>
        <p:spPr>
          <a:xfrm>
            <a:off x="8674873" y="353609"/>
            <a:ext cx="3127512" cy="1583219"/>
          </a:xfrm>
          <a:prstGeom prst="rect">
            <a:avLst/>
          </a:prstGeom>
        </p:spPr>
      </p:pic>
      <p:pic>
        <p:nvPicPr>
          <p:cNvPr id="9" name="Picture 8">
            <a:extLst>
              <a:ext uri="{FF2B5EF4-FFF2-40B4-BE49-F238E27FC236}">
                <a16:creationId xmlns:a16="http://schemas.microsoft.com/office/drawing/2014/main" id="{C97B52D9-BE46-44ED-9E42-EB3252D4F2BE}"/>
              </a:ext>
            </a:extLst>
          </p:cNvPr>
          <p:cNvPicPr>
            <a:picLocks noChangeAspect="1"/>
          </p:cNvPicPr>
          <p:nvPr/>
        </p:nvPicPr>
        <p:blipFill>
          <a:blip r:embed="rId4"/>
          <a:stretch>
            <a:fillRect/>
          </a:stretch>
        </p:blipFill>
        <p:spPr>
          <a:xfrm>
            <a:off x="169738" y="2856175"/>
            <a:ext cx="5517948" cy="2324100"/>
          </a:xfrm>
          <a:prstGeom prst="rect">
            <a:avLst/>
          </a:prstGeom>
        </p:spPr>
      </p:pic>
      <p:pic>
        <p:nvPicPr>
          <p:cNvPr id="10" name="Picture 9">
            <a:extLst>
              <a:ext uri="{FF2B5EF4-FFF2-40B4-BE49-F238E27FC236}">
                <a16:creationId xmlns:a16="http://schemas.microsoft.com/office/drawing/2014/main" id="{024E4FCA-162A-48C7-8B5E-AAE14248DBC4}"/>
              </a:ext>
            </a:extLst>
          </p:cNvPr>
          <p:cNvPicPr>
            <a:picLocks noChangeAspect="1"/>
          </p:cNvPicPr>
          <p:nvPr/>
        </p:nvPicPr>
        <p:blipFill>
          <a:blip r:embed="rId5"/>
          <a:stretch>
            <a:fillRect/>
          </a:stretch>
        </p:blipFill>
        <p:spPr>
          <a:xfrm>
            <a:off x="169738" y="5497332"/>
            <a:ext cx="4876800" cy="1143000"/>
          </a:xfrm>
          <a:prstGeom prst="rect">
            <a:avLst/>
          </a:prstGeom>
        </p:spPr>
      </p:pic>
      <p:pic>
        <p:nvPicPr>
          <p:cNvPr id="11" name="Picture 10">
            <a:extLst>
              <a:ext uri="{FF2B5EF4-FFF2-40B4-BE49-F238E27FC236}">
                <a16:creationId xmlns:a16="http://schemas.microsoft.com/office/drawing/2014/main" id="{6A69DC20-C0A2-4C42-B13D-B550EF961802}"/>
              </a:ext>
            </a:extLst>
          </p:cNvPr>
          <p:cNvPicPr>
            <a:picLocks noChangeAspect="1"/>
          </p:cNvPicPr>
          <p:nvPr/>
        </p:nvPicPr>
        <p:blipFill>
          <a:blip r:embed="rId6"/>
          <a:stretch>
            <a:fillRect/>
          </a:stretch>
        </p:blipFill>
        <p:spPr>
          <a:xfrm>
            <a:off x="5754317" y="2856175"/>
            <a:ext cx="6267945" cy="2873919"/>
          </a:xfrm>
          <a:prstGeom prst="rect">
            <a:avLst/>
          </a:prstGeom>
        </p:spPr>
      </p:pic>
      <p:pic>
        <p:nvPicPr>
          <p:cNvPr id="12" name="Picture 11">
            <a:extLst>
              <a:ext uri="{FF2B5EF4-FFF2-40B4-BE49-F238E27FC236}">
                <a16:creationId xmlns:a16="http://schemas.microsoft.com/office/drawing/2014/main" id="{799B4189-CA7D-47DD-9EBE-F1BD57DC412F}"/>
              </a:ext>
            </a:extLst>
          </p:cNvPr>
          <p:cNvPicPr>
            <a:picLocks noChangeAspect="1"/>
          </p:cNvPicPr>
          <p:nvPr/>
        </p:nvPicPr>
        <p:blipFill>
          <a:blip r:embed="rId7"/>
          <a:stretch>
            <a:fillRect/>
          </a:stretch>
        </p:blipFill>
        <p:spPr>
          <a:xfrm>
            <a:off x="63351" y="308280"/>
            <a:ext cx="4729273" cy="2103120"/>
          </a:xfrm>
          <a:prstGeom prst="rect">
            <a:avLst/>
          </a:prstGeom>
        </p:spPr>
      </p:pic>
    </p:spTree>
    <p:extLst>
      <p:ext uri="{BB962C8B-B14F-4D97-AF65-F5344CB8AC3E}">
        <p14:creationId xmlns:p14="http://schemas.microsoft.com/office/powerpoint/2010/main" val="2092817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DC91F0C-F4EF-475C-85B7-39BBFC4BA116}"/>
              </a:ext>
            </a:extLst>
          </p:cNvPr>
          <p:cNvPicPr>
            <a:picLocks noChangeAspect="1"/>
          </p:cNvPicPr>
          <p:nvPr/>
        </p:nvPicPr>
        <p:blipFill>
          <a:blip r:embed="rId2"/>
          <a:stretch>
            <a:fillRect/>
          </a:stretch>
        </p:blipFill>
        <p:spPr>
          <a:xfrm>
            <a:off x="428791" y="122334"/>
            <a:ext cx="7867650" cy="3067050"/>
          </a:xfrm>
          <a:prstGeom prst="rect">
            <a:avLst/>
          </a:prstGeom>
        </p:spPr>
      </p:pic>
      <p:pic>
        <p:nvPicPr>
          <p:cNvPr id="7" name="Picture 6">
            <a:extLst>
              <a:ext uri="{FF2B5EF4-FFF2-40B4-BE49-F238E27FC236}">
                <a16:creationId xmlns:a16="http://schemas.microsoft.com/office/drawing/2014/main" id="{B5AFF213-ACFA-40B4-B8B6-21169FB08EA3}"/>
              </a:ext>
            </a:extLst>
          </p:cNvPr>
          <p:cNvPicPr>
            <a:picLocks noChangeAspect="1"/>
          </p:cNvPicPr>
          <p:nvPr/>
        </p:nvPicPr>
        <p:blipFill>
          <a:blip r:embed="rId3"/>
          <a:stretch>
            <a:fillRect/>
          </a:stretch>
        </p:blipFill>
        <p:spPr>
          <a:xfrm>
            <a:off x="6819900" y="729863"/>
            <a:ext cx="5372100" cy="3124200"/>
          </a:xfrm>
          <a:prstGeom prst="rect">
            <a:avLst/>
          </a:prstGeom>
        </p:spPr>
      </p:pic>
      <p:pic>
        <p:nvPicPr>
          <p:cNvPr id="8" name="Picture 7">
            <a:extLst>
              <a:ext uri="{FF2B5EF4-FFF2-40B4-BE49-F238E27FC236}">
                <a16:creationId xmlns:a16="http://schemas.microsoft.com/office/drawing/2014/main" id="{D0B38DFB-A30D-4F83-8C19-320268B9AE00}"/>
              </a:ext>
            </a:extLst>
          </p:cNvPr>
          <p:cNvPicPr>
            <a:picLocks noChangeAspect="1"/>
          </p:cNvPicPr>
          <p:nvPr/>
        </p:nvPicPr>
        <p:blipFill>
          <a:blip r:embed="rId4"/>
          <a:stretch>
            <a:fillRect/>
          </a:stretch>
        </p:blipFill>
        <p:spPr>
          <a:xfrm>
            <a:off x="1999380" y="3350563"/>
            <a:ext cx="5362575" cy="3067050"/>
          </a:xfrm>
          <a:prstGeom prst="rect">
            <a:avLst/>
          </a:prstGeom>
        </p:spPr>
      </p:pic>
    </p:spTree>
    <p:extLst>
      <p:ext uri="{BB962C8B-B14F-4D97-AF65-F5344CB8AC3E}">
        <p14:creationId xmlns:p14="http://schemas.microsoft.com/office/powerpoint/2010/main" val="3151754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CAB705-6EAD-4059-B022-FB9B03049CAE}"/>
              </a:ext>
            </a:extLst>
          </p:cNvPr>
          <p:cNvPicPr>
            <a:picLocks noChangeAspect="1"/>
          </p:cNvPicPr>
          <p:nvPr/>
        </p:nvPicPr>
        <p:blipFill>
          <a:blip r:embed="rId2"/>
          <a:stretch>
            <a:fillRect/>
          </a:stretch>
        </p:blipFill>
        <p:spPr>
          <a:xfrm>
            <a:off x="1268521" y="220648"/>
            <a:ext cx="6755034" cy="3017520"/>
          </a:xfrm>
          <a:prstGeom prst="rect">
            <a:avLst/>
          </a:prstGeom>
        </p:spPr>
      </p:pic>
      <p:pic>
        <p:nvPicPr>
          <p:cNvPr id="7" name="Picture 6">
            <a:extLst>
              <a:ext uri="{FF2B5EF4-FFF2-40B4-BE49-F238E27FC236}">
                <a16:creationId xmlns:a16="http://schemas.microsoft.com/office/drawing/2014/main" id="{4773A0BA-41E6-4CF1-AE7E-0DFEAD119409}"/>
              </a:ext>
            </a:extLst>
          </p:cNvPr>
          <p:cNvPicPr>
            <a:picLocks noChangeAspect="1"/>
          </p:cNvPicPr>
          <p:nvPr/>
        </p:nvPicPr>
        <p:blipFill>
          <a:blip r:embed="rId3"/>
          <a:stretch>
            <a:fillRect/>
          </a:stretch>
        </p:blipFill>
        <p:spPr>
          <a:xfrm>
            <a:off x="190831" y="3619832"/>
            <a:ext cx="7130640" cy="3017520"/>
          </a:xfrm>
          <a:prstGeom prst="rect">
            <a:avLst/>
          </a:prstGeom>
        </p:spPr>
      </p:pic>
      <p:pic>
        <p:nvPicPr>
          <p:cNvPr id="8" name="Picture 7">
            <a:extLst>
              <a:ext uri="{FF2B5EF4-FFF2-40B4-BE49-F238E27FC236}">
                <a16:creationId xmlns:a16="http://schemas.microsoft.com/office/drawing/2014/main" id="{66A9A595-E4AA-446D-BDB1-F86BB1426051}"/>
              </a:ext>
            </a:extLst>
          </p:cNvPr>
          <p:cNvPicPr>
            <a:picLocks noChangeAspect="1"/>
          </p:cNvPicPr>
          <p:nvPr/>
        </p:nvPicPr>
        <p:blipFill>
          <a:blip r:embed="rId4"/>
          <a:stretch>
            <a:fillRect/>
          </a:stretch>
        </p:blipFill>
        <p:spPr>
          <a:xfrm>
            <a:off x="7464023" y="3429000"/>
            <a:ext cx="4653033" cy="3017520"/>
          </a:xfrm>
          <a:prstGeom prst="rect">
            <a:avLst/>
          </a:prstGeom>
        </p:spPr>
      </p:pic>
    </p:spTree>
    <p:extLst>
      <p:ext uri="{BB962C8B-B14F-4D97-AF65-F5344CB8AC3E}">
        <p14:creationId xmlns:p14="http://schemas.microsoft.com/office/powerpoint/2010/main" val="1838088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320F-EE18-4153-98D2-EEE8B112C7E3}"/>
              </a:ext>
            </a:extLst>
          </p:cNvPr>
          <p:cNvSpPr>
            <a:spLocks noGrp="1"/>
          </p:cNvSpPr>
          <p:nvPr>
            <p:ph type="title"/>
          </p:nvPr>
        </p:nvSpPr>
        <p:spPr/>
        <p:txBody>
          <a:bodyPr/>
          <a:lstStyle/>
          <a:p>
            <a:pPr algn="ctr"/>
            <a:r>
              <a:rPr lang="en-US" dirty="0"/>
              <a:t>Assignment No: 01</a:t>
            </a:r>
            <a:endParaRPr lang="th-TH" dirty="0"/>
          </a:p>
        </p:txBody>
      </p:sp>
      <p:sp>
        <p:nvSpPr>
          <p:cNvPr id="4" name="Date Placeholder 3">
            <a:extLst>
              <a:ext uri="{FF2B5EF4-FFF2-40B4-BE49-F238E27FC236}">
                <a16:creationId xmlns:a16="http://schemas.microsoft.com/office/drawing/2014/main" id="{634FE81F-DEE2-450E-B51F-303A02E3F66C}"/>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98AD97F9-2448-4286-9EF6-5A8AD9CB87BB}"/>
              </a:ext>
            </a:extLst>
          </p:cNvPr>
          <p:cNvSpPr>
            <a:spLocks noGrp="1"/>
          </p:cNvSpPr>
          <p:nvPr>
            <p:ph type="sldNum" sz="quarter" idx="12"/>
          </p:nvPr>
        </p:nvSpPr>
        <p:spPr/>
        <p:txBody>
          <a:bodyPr/>
          <a:lstStyle/>
          <a:p>
            <a:fld id="{33BCD95E-A428-4E8F-A603-A71E22D42A60}" type="slidenum">
              <a:rPr lang="th-TH" smtClean="0"/>
              <a:t>24</a:t>
            </a:fld>
            <a:endParaRPr lang="th-TH"/>
          </a:p>
        </p:txBody>
      </p:sp>
      <p:pic>
        <p:nvPicPr>
          <p:cNvPr id="9" name="Picture 8">
            <a:extLst>
              <a:ext uri="{FF2B5EF4-FFF2-40B4-BE49-F238E27FC236}">
                <a16:creationId xmlns:a16="http://schemas.microsoft.com/office/drawing/2014/main" id="{BBE8C0CC-DFE1-4A6C-944E-75E3BCCBFF9B}"/>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70744" y="1505083"/>
            <a:ext cx="4798565" cy="2926080"/>
          </a:xfrm>
          <a:prstGeom prst="rect">
            <a:avLst/>
          </a:prstGeom>
        </p:spPr>
      </p:pic>
      <p:pic>
        <p:nvPicPr>
          <p:cNvPr id="10" name="Picture 9">
            <a:extLst>
              <a:ext uri="{FF2B5EF4-FFF2-40B4-BE49-F238E27FC236}">
                <a16:creationId xmlns:a16="http://schemas.microsoft.com/office/drawing/2014/main" id="{EA468060-E5F3-42C9-88E9-31DB3D263A04}"/>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425049" y="2189046"/>
            <a:ext cx="4345239" cy="2096708"/>
          </a:xfrm>
          <a:prstGeom prst="rect">
            <a:avLst/>
          </a:prstGeom>
        </p:spPr>
      </p:pic>
      <p:sp>
        <p:nvSpPr>
          <p:cNvPr id="11" name="TextBox 10">
            <a:extLst>
              <a:ext uri="{FF2B5EF4-FFF2-40B4-BE49-F238E27FC236}">
                <a16:creationId xmlns:a16="http://schemas.microsoft.com/office/drawing/2014/main" id="{54B0B0BD-8C83-4C97-818A-15DD333CDDC8}"/>
              </a:ext>
            </a:extLst>
          </p:cNvPr>
          <p:cNvSpPr txBox="1"/>
          <p:nvPr/>
        </p:nvSpPr>
        <p:spPr>
          <a:xfrm>
            <a:off x="1351722" y="4532243"/>
            <a:ext cx="6838121" cy="523220"/>
          </a:xfrm>
          <a:prstGeom prst="rect">
            <a:avLst/>
          </a:prstGeom>
          <a:noFill/>
        </p:spPr>
        <p:txBody>
          <a:bodyPr wrap="square" rtlCol="0">
            <a:spAutoFit/>
          </a:bodyPr>
          <a:lstStyle/>
          <a:p>
            <a:r>
              <a:rPr lang="en-US" dirty="0"/>
              <a:t>Figure No 1                              Figure No 2</a:t>
            </a:r>
            <a:endParaRPr lang="th-TH" dirty="0"/>
          </a:p>
        </p:txBody>
      </p:sp>
    </p:spTree>
    <p:extLst>
      <p:ext uri="{BB962C8B-B14F-4D97-AF65-F5344CB8AC3E}">
        <p14:creationId xmlns:p14="http://schemas.microsoft.com/office/powerpoint/2010/main" val="1015551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7FB9ED-1D36-477F-B99C-058030AB66F3}"/>
              </a:ext>
            </a:extLst>
          </p:cNvPr>
          <p:cNvPicPr>
            <a:picLocks noChangeAspect="1"/>
          </p:cNvPicPr>
          <p:nvPr/>
        </p:nvPicPr>
        <p:blipFill>
          <a:blip r:embed="rId2"/>
          <a:stretch>
            <a:fillRect/>
          </a:stretch>
        </p:blipFill>
        <p:spPr>
          <a:xfrm>
            <a:off x="1056364" y="561478"/>
            <a:ext cx="9029700" cy="5162550"/>
          </a:xfrm>
          <a:prstGeom prst="rect">
            <a:avLst/>
          </a:prstGeom>
        </p:spPr>
      </p:pic>
    </p:spTree>
    <p:extLst>
      <p:ext uri="{BB962C8B-B14F-4D97-AF65-F5344CB8AC3E}">
        <p14:creationId xmlns:p14="http://schemas.microsoft.com/office/powerpoint/2010/main" val="1573934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CBD2-5327-4B1B-A1FA-25DA2CE5FE31}"/>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AA3EC9AC-E591-4803-B0E2-C22B312E5233}"/>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199349AF-F2C4-4B1D-B92B-A15EA7C74E46}"/>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23600E11-6254-4FA6-9EBD-8C63040334B7}"/>
              </a:ext>
            </a:extLst>
          </p:cNvPr>
          <p:cNvSpPr>
            <a:spLocks noGrp="1"/>
          </p:cNvSpPr>
          <p:nvPr>
            <p:ph type="sldNum" sz="quarter" idx="12"/>
          </p:nvPr>
        </p:nvSpPr>
        <p:spPr/>
        <p:txBody>
          <a:bodyPr/>
          <a:lstStyle/>
          <a:p>
            <a:fld id="{33BCD95E-A428-4E8F-A603-A71E22D42A60}" type="slidenum">
              <a:rPr lang="th-TH" smtClean="0"/>
              <a:t>26</a:t>
            </a:fld>
            <a:endParaRPr lang="th-TH"/>
          </a:p>
        </p:txBody>
      </p:sp>
      <p:pic>
        <p:nvPicPr>
          <p:cNvPr id="6" name="Picture 5">
            <a:extLst>
              <a:ext uri="{FF2B5EF4-FFF2-40B4-BE49-F238E27FC236}">
                <a16:creationId xmlns:a16="http://schemas.microsoft.com/office/drawing/2014/main" id="{57A0349C-800F-45E8-9BF2-9F43411CBAE4}"/>
              </a:ext>
            </a:extLst>
          </p:cNvPr>
          <p:cNvPicPr>
            <a:picLocks noChangeAspect="1"/>
          </p:cNvPicPr>
          <p:nvPr/>
        </p:nvPicPr>
        <p:blipFill>
          <a:blip r:embed="rId2"/>
          <a:stretch>
            <a:fillRect/>
          </a:stretch>
        </p:blipFill>
        <p:spPr>
          <a:xfrm>
            <a:off x="2576512" y="457200"/>
            <a:ext cx="7038975" cy="5943600"/>
          </a:xfrm>
          <a:prstGeom prst="rect">
            <a:avLst/>
          </a:prstGeom>
        </p:spPr>
      </p:pic>
    </p:spTree>
    <p:extLst>
      <p:ext uri="{BB962C8B-B14F-4D97-AF65-F5344CB8AC3E}">
        <p14:creationId xmlns:p14="http://schemas.microsoft.com/office/powerpoint/2010/main" val="198858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F43EE-1D1F-499F-82F1-3D41B9FE09F2}"/>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724A77DB-3EA3-4787-A061-C84F270CDDB8}"/>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D01896B6-E112-4305-AB3C-7CAD4A79E350}"/>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EB8DB257-AFC9-41BA-A8DE-7401FE1D917D}"/>
              </a:ext>
            </a:extLst>
          </p:cNvPr>
          <p:cNvSpPr>
            <a:spLocks noGrp="1"/>
          </p:cNvSpPr>
          <p:nvPr>
            <p:ph type="sldNum" sz="quarter" idx="12"/>
          </p:nvPr>
        </p:nvSpPr>
        <p:spPr/>
        <p:txBody>
          <a:bodyPr/>
          <a:lstStyle/>
          <a:p>
            <a:fld id="{33BCD95E-A428-4E8F-A603-A71E22D42A60}" type="slidenum">
              <a:rPr lang="th-TH" smtClean="0"/>
              <a:t>27</a:t>
            </a:fld>
            <a:endParaRPr lang="th-TH"/>
          </a:p>
        </p:txBody>
      </p:sp>
      <p:pic>
        <p:nvPicPr>
          <p:cNvPr id="6" name="Picture 5">
            <a:extLst>
              <a:ext uri="{FF2B5EF4-FFF2-40B4-BE49-F238E27FC236}">
                <a16:creationId xmlns:a16="http://schemas.microsoft.com/office/drawing/2014/main" id="{D6EF79AD-F539-4557-A108-AAC5AADE0A37}"/>
              </a:ext>
            </a:extLst>
          </p:cNvPr>
          <p:cNvPicPr>
            <a:picLocks noChangeAspect="1"/>
          </p:cNvPicPr>
          <p:nvPr/>
        </p:nvPicPr>
        <p:blipFill>
          <a:blip r:embed="rId2"/>
          <a:stretch>
            <a:fillRect/>
          </a:stretch>
        </p:blipFill>
        <p:spPr>
          <a:xfrm>
            <a:off x="739471" y="1151988"/>
            <a:ext cx="10713057" cy="4029238"/>
          </a:xfrm>
          <a:prstGeom prst="rect">
            <a:avLst/>
          </a:prstGeom>
        </p:spPr>
      </p:pic>
    </p:spTree>
    <p:extLst>
      <p:ext uri="{BB962C8B-B14F-4D97-AF65-F5344CB8AC3E}">
        <p14:creationId xmlns:p14="http://schemas.microsoft.com/office/powerpoint/2010/main" val="1350367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F6422-14BB-401C-ACD2-695FDC117040}"/>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A9BF62E4-4699-4C56-8138-784486E5ABA2}"/>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C8012C70-5A08-4EE7-96BA-BC111572E152}"/>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E3C6D90C-F6D9-479F-82D6-3812D139DDCE}"/>
              </a:ext>
            </a:extLst>
          </p:cNvPr>
          <p:cNvSpPr>
            <a:spLocks noGrp="1"/>
          </p:cNvSpPr>
          <p:nvPr>
            <p:ph type="sldNum" sz="quarter" idx="12"/>
          </p:nvPr>
        </p:nvSpPr>
        <p:spPr/>
        <p:txBody>
          <a:bodyPr/>
          <a:lstStyle/>
          <a:p>
            <a:fld id="{33BCD95E-A428-4E8F-A603-A71E22D42A60}" type="slidenum">
              <a:rPr lang="th-TH" smtClean="0"/>
              <a:t>28</a:t>
            </a:fld>
            <a:endParaRPr lang="th-TH"/>
          </a:p>
        </p:txBody>
      </p:sp>
      <p:pic>
        <p:nvPicPr>
          <p:cNvPr id="6" name="Picture 5">
            <a:extLst>
              <a:ext uri="{FF2B5EF4-FFF2-40B4-BE49-F238E27FC236}">
                <a16:creationId xmlns:a16="http://schemas.microsoft.com/office/drawing/2014/main" id="{24580F73-1A85-4AE3-8562-615532BC9929}"/>
              </a:ext>
            </a:extLst>
          </p:cNvPr>
          <p:cNvPicPr>
            <a:picLocks noChangeAspect="1"/>
          </p:cNvPicPr>
          <p:nvPr/>
        </p:nvPicPr>
        <p:blipFill>
          <a:blip r:embed="rId2"/>
          <a:stretch>
            <a:fillRect/>
          </a:stretch>
        </p:blipFill>
        <p:spPr>
          <a:xfrm>
            <a:off x="552699" y="0"/>
            <a:ext cx="4057650" cy="6219825"/>
          </a:xfrm>
          <a:prstGeom prst="rect">
            <a:avLst/>
          </a:prstGeom>
        </p:spPr>
      </p:pic>
      <p:pic>
        <p:nvPicPr>
          <p:cNvPr id="7" name="Picture 6">
            <a:extLst>
              <a:ext uri="{FF2B5EF4-FFF2-40B4-BE49-F238E27FC236}">
                <a16:creationId xmlns:a16="http://schemas.microsoft.com/office/drawing/2014/main" id="{0352F372-25B9-4DB3-AACD-B43770C70BCF}"/>
              </a:ext>
            </a:extLst>
          </p:cNvPr>
          <p:cNvPicPr>
            <a:picLocks noChangeAspect="1"/>
          </p:cNvPicPr>
          <p:nvPr/>
        </p:nvPicPr>
        <p:blipFill>
          <a:blip r:embed="rId3"/>
          <a:stretch>
            <a:fillRect/>
          </a:stretch>
        </p:blipFill>
        <p:spPr>
          <a:xfrm>
            <a:off x="7153275" y="69532"/>
            <a:ext cx="4200525" cy="6353175"/>
          </a:xfrm>
          <a:prstGeom prst="rect">
            <a:avLst/>
          </a:prstGeom>
        </p:spPr>
      </p:pic>
    </p:spTree>
    <p:extLst>
      <p:ext uri="{BB962C8B-B14F-4D97-AF65-F5344CB8AC3E}">
        <p14:creationId xmlns:p14="http://schemas.microsoft.com/office/powerpoint/2010/main" val="78753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39CF61-B398-4BE1-AD0F-D05DE90883F6}"/>
              </a:ext>
            </a:extLst>
          </p:cNvPr>
          <p:cNvPicPr>
            <a:picLocks noChangeAspect="1"/>
          </p:cNvPicPr>
          <p:nvPr/>
        </p:nvPicPr>
        <p:blipFill>
          <a:blip r:embed="rId2"/>
          <a:stretch>
            <a:fillRect/>
          </a:stretch>
        </p:blipFill>
        <p:spPr>
          <a:xfrm>
            <a:off x="254441" y="842608"/>
            <a:ext cx="11683117" cy="5172783"/>
          </a:xfrm>
          <a:prstGeom prst="rect">
            <a:avLst/>
          </a:prstGeom>
        </p:spPr>
      </p:pic>
    </p:spTree>
    <p:extLst>
      <p:ext uri="{BB962C8B-B14F-4D97-AF65-F5344CB8AC3E}">
        <p14:creationId xmlns:p14="http://schemas.microsoft.com/office/powerpoint/2010/main" val="2841094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B71A24-B27E-4886-9BA9-45AB2F061670}"/>
              </a:ext>
            </a:extLst>
          </p:cNvPr>
          <p:cNvPicPr>
            <a:picLocks noChangeAspect="1"/>
          </p:cNvPicPr>
          <p:nvPr/>
        </p:nvPicPr>
        <p:blipFill>
          <a:blip r:embed="rId2"/>
          <a:stretch>
            <a:fillRect/>
          </a:stretch>
        </p:blipFill>
        <p:spPr>
          <a:xfrm>
            <a:off x="0" y="2798859"/>
            <a:ext cx="12192000" cy="3564756"/>
          </a:xfrm>
          <a:prstGeom prst="rect">
            <a:avLst/>
          </a:prstGeom>
        </p:spPr>
      </p:pic>
      <p:sp>
        <p:nvSpPr>
          <p:cNvPr id="7" name="Rectangle 6">
            <a:extLst>
              <a:ext uri="{FF2B5EF4-FFF2-40B4-BE49-F238E27FC236}">
                <a16:creationId xmlns:a16="http://schemas.microsoft.com/office/drawing/2014/main" id="{9CA722CB-9F63-4AFD-9A29-F38D11333904}"/>
              </a:ext>
            </a:extLst>
          </p:cNvPr>
          <p:cNvSpPr/>
          <p:nvPr/>
        </p:nvSpPr>
        <p:spPr>
          <a:xfrm>
            <a:off x="6814268" y="2871177"/>
            <a:ext cx="5319422" cy="3402402"/>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8" name="Title 1">
            <a:extLst>
              <a:ext uri="{FF2B5EF4-FFF2-40B4-BE49-F238E27FC236}">
                <a16:creationId xmlns:a16="http://schemas.microsoft.com/office/drawing/2014/main" id="{8E8A3FE6-7D72-4BCE-8DFE-D2B4CC8CAB1E}"/>
              </a:ext>
            </a:extLst>
          </p:cNvPr>
          <p:cNvSpPr>
            <a:spLocks noGrp="1"/>
          </p:cNvSpPr>
          <p:nvPr>
            <p:ph type="title"/>
          </p:nvPr>
        </p:nvSpPr>
        <p:spPr>
          <a:xfrm>
            <a:off x="374208" y="28917"/>
            <a:ext cx="10515600" cy="666342"/>
          </a:xfrm>
        </p:spPr>
        <p:txBody>
          <a:bodyPr>
            <a:normAutofit fontScale="90000"/>
          </a:bodyPr>
          <a:lstStyle/>
          <a:p>
            <a:pPr algn="ctr"/>
            <a:r>
              <a:rPr lang="en-US" b="1" dirty="0">
                <a:solidFill>
                  <a:srgbClr val="7030A0"/>
                </a:solidFill>
              </a:rPr>
              <a:t>Element-node incidence matrix A</a:t>
            </a:r>
            <a:r>
              <a:rPr lang="en-US" b="1" baseline="30000" dirty="0">
                <a:solidFill>
                  <a:srgbClr val="7030A0"/>
                </a:solidFill>
              </a:rPr>
              <a:t>^</a:t>
            </a:r>
            <a:endParaRPr lang="th-TH" b="1" dirty="0">
              <a:solidFill>
                <a:srgbClr val="7030A0"/>
              </a:solidFill>
            </a:endParaRPr>
          </a:p>
        </p:txBody>
      </p:sp>
      <p:sp>
        <p:nvSpPr>
          <p:cNvPr id="12" name="TextBox 11">
            <a:extLst>
              <a:ext uri="{FF2B5EF4-FFF2-40B4-BE49-F238E27FC236}">
                <a16:creationId xmlns:a16="http://schemas.microsoft.com/office/drawing/2014/main" id="{DF35F1D2-6B34-4093-B6E7-41557668B51D}"/>
              </a:ext>
            </a:extLst>
          </p:cNvPr>
          <p:cNvSpPr txBox="1"/>
          <p:nvPr/>
        </p:nvSpPr>
        <p:spPr>
          <a:xfrm>
            <a:off x="241853" y="525596"/>
            <a:ext cx="12053514" cy="2246769"/>
          </a:xfrm>
          <a:prstGeom prst="rect">
            <a:avLst/>
          </a:prstGeom>
          <a:noFill/>
        </p:spPr>
        <p:txBody>
          <a:bodyPr wrap="square" rtlCol="0">
            <a:spAutoFit/>
          </a:bodyPr>
          <a:lstStyle/>
          <a:p>
            <a:r>
              <a:rPr lang="en-US" sz="2000" dirty="0"/>
              <a:t>The incidence of elements to nodes in a connected graph is shown by the element-node incidence matrix. The elements of the matrix are as follows:</a:t>
            </a:r>
          </a:p>
          <a:p>
            <a:pPr marL="342900" indent="-342900">
              <a:buFont typeface="Wingdings" panose="05000000000000000000" pitchFamily="2" charset="2"/>
              <a:buChar char="q"/>
            </a:pPr>
            <a:r>
              <a:rPr lang="en-US" sz="2000" dirty="0"/>
              <a:t>1 if the element away from the node.</a:t>
            </a:r>
          </a:p>
          <a:p>
            <a:pPr marL="342900" indent="-342900">
              <a:buFont typeface="Wingdings" panose="05000000000000000000" pitchFamily="2" charset="2"/>
              <a:buChar char="q"/>
            </a:pPr>
            <a:r>
              <a:rPr lang="en-US" sz="2000" dirty="0"/>
              <a:t>-1 if the element toward the node.</a:t>
            </a:r>
          </a:p>
          <a:p>
            <a:pPr marL="342900" indent="-342900">
              <a:buFont typeface="Wingdings" panose="05000000000000000000" pitchFamily="2" charset="2"/>
              <a:buChar char="q"/>
            </a:pPr>
            <a:r>
              <a:rPr lang="en-US" sz="2000" dirty="0"/>
              <a:t>Otherwise 0.</a:t>
            </a:r>
          </a:p>
          <a:p>
            <a:pPr marL="342900" indent="-342900">
              <a:buFont typeface="Wingdings" panose="05000000000000000000" pitchFamily="2" charset="2"/>
              <a:buChar char="q"/>
            </a:pPr>
            <a:r>
              <a:rPr lang="en-US" sz="2000" dirty="0"/>
              <a:t>Sum of any row is equal to zero.</a:t>
            </a:r>
          </a:p>
          <a:p>
            <a:pPr marL="342900" indent="-342900">
              <a:buFont typeface="Wingdings" panose="05000000000000000000" pitchFamily="2" charset="2"/>
              <a:buChar char="q"/>
            </a:pPr>
            <a:r>
              <a:rPr lang="en-US" sz="2000" dirty="0"/>
              <a:t>Rank of A</a:t>
            </a:r>
            <a:r>
              <a:rPr lang="en-US" sz="2000" baseline="30000" dirty="0"/>
              <a:t>^</a:t>
            </a:r>
            <a:r>
              <a:rPr lang="en-US" sz="2000" dirty="0"/>
              <a:t> is &lt; n, where n is number of node</a:t>
            </a:r>
            <a:endParaRPr lang="th-TH" sz="2000" dirty="0"/>
          </a:p>
        </p:txBody>
      </p:sp>
      <p:sp>
        <p:nvSpPr>
          <p:cNvPr id="13" name="Rectangle 12">
            <a:extLst>
              <a:ext uri="{FF2B5EF4-FFF2-40B4-BE49-F238E27FC236}">
                <a16:creationId xmlns:a16="http://schemas.microsoft.com/office/drawing/2014/main" id="{E5659037-DA55-4965-9002-987F9EDAFB7D}"/>
              </a:ext>
            </a:extLst>
          </p:cNvPr>
          <p:cNvSpPr/>
          <p:nvPr/>
        </p:nvSpPr>
        <p:spPr>
          <a:xfrm>
            <a:off x="8340918" y="1322068"/>
            <a:ext cx="3291840" cy="1323439"/>
          </a:xfrm>
          <a:prstGeom prst="rect">
            <a:avLst/>
          </a:prstGeom>
        </p:spPr>
        <p:txBody>
          <a:bodyPr wrap="square">
            <a:spAutoFit/>
          </a:bodyPr>
          <a:lstStyle/>
          <a:p>
            <a:r>
              <a:rPr lang="en-US" sz="2000" dirty="0"/>
              <a:t>A </a:t>
            </a:r>
            <a:r>
              <a:rPr lang="en-US" sz="2000" b="1" dirty="0">
                <a:solidFill>
                  <a:srgbClr val="7030A0"/>
                </a:solidFill>
              </a:rPr>
              <a:t>rank of a graph </a:t>
            </a:r>
            <a:r>
              <a:rPr lang="en-US" sz="2000" dirty="0"/>
              <a:t>is n-1, where n is the number of node in the graph. </a:t>
            </a:r>
          </a:p>
          <a:p>
            <a:r>
              <a:rPr lang="en-US" sz="2000" dirty="0"/>
              <a:t>4-1&lt;4 </a:t>
            </a:r>
          </a:p>
        </p:txBody>
      </p:sp>
      <p:sp>
        <p:nvSpPr>
          <p:cNvPr id="14" name="Rectangle 13">
            <a:extLst>
              <a:ext uri="{FF2B5EF4-FFF2-40B4-BE49-F238E27FC236}">
                <a16:creationId xmlns:a16="http://schemas.microsoft.com/office/drawing/2014/main" id="{5CF10F7E-97EC-4A29-9B46-EBB28002DF49}"/>
              </a:ext>
            </a:extLst>
          </p:cNvPr>
          <p:cNvSpPr/>
          <p:nvPr/>
        </p:nvSpPr>
        <p:spPr>
          <a:xfrm>
            <a:off x="8086477" y="1322068"/>
            <a:ext cx="3633746" cy="1459073"/>
          </a:xfrm>
          <a:prstGeom prst="rect">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5" name="Rectangle 14">
            <a:extLst>
              <a:ext uri="{FF2B5EF4-FFF2-40B4-BE49-F238E27FC236}">
                <a16:creationId xmlns:a16="http://schemas.microsoft.com/office/drawing/2014/main" id="{BD5397DA-BF66-4A39-8810-42FFEC692F5C}"/>
              </a:ext>
            </a:extLst>
          </p:cNvPr>
          <p:cNvSpPr/>
          <p:nvPr/>
        </p:nvSpPr>
        <p:spPr>
          <a:xfrm>
            <a:off x="7018352" y="2944275"/>
            <a:ext cx="3805914" cy="400110"/>
          </a:xfrm>
          <a:prstGeom prst="rect">
            <a:avLst/>
          </a:prstGeom>
        </p:spPr>
        <p:txBody>
          <a:bodyPr wrap="none">
            <a:spAutoFit/>
          </a:bodyPr>
          <a:lstStyle/>
          <a:p>
            <a:r>
              <a:rPr lang="en-US" sz="2000" b="1" dirty="0">
                <a:solidFill>
                  <a:srgbClr val="7030A0"/>
                </a:solidFill>
              </a:rPr>
              <a:t>Element-node incidence matrix A</a:t>
            </a:r>
            <a:r>
              <a:rPr lang="en-US" sz="2000" b="1" baseline="30000" dirty="0">
                <a:solidFill>
                  <a:srgbClr val="7030A0"/>
                </a:solidFill>
              </a:rPr>
              <a:t>^</a:t>
            </a:r>
            <a:endParaRPr lang="th-TH" sz="2000" dirty="0"/>
          </a:p>
        </p:txBody>
      </p:sp>
      <p:sp>
        <p:nvSpPr>
          <p:cNvPr id="16" name="Rectangle 15">
            <a:extLst>
              <a:ext uri="{FF2B5EF4-FFF2-40B4-BE49-F238E27FC236}">
                <a16:creationId xmlns:a16="http://schemas.microsoft.com/office/drawing/2014/main" id="{3445CE0D-DFD6-47B4-9C1D-799D3A77335C}"/>
              </a:ext>
            </a:extLst>
          </p:cNvPr>
          <p:cNvSpPr/>
          <p:nvPr/>
        </p:nvSpPr>
        <p:spPr>
          <a:xfrm>
            <a:off x="241853" y="2944275"/>
            <a:ext cx="2040430" cy="369332"/>
          </a:xfrm>
          <a:prstGeom prst="rect">
            <a:avLst/>
          </a:prstGeom>
        </p:spPr>
        <p:txBody>
          <a:bodyPr wrap="none">
            <a:spAutoFit/>
          </a:bodyPr>
          <a:lstStyle/>
          <a:p>
            <a:r>
              <a:rPr lang="en-US" sz="1800" b="1" dirty="0">
                <a:solidFill>
                  <a:srgbClr val="7030A0"/>
                </a:solidFill>
              </a:rPr>
              <a:t>Incidence matrix A</a:t>
            </a:r>
            <a:endParaRPr lang="th-TH" sz="1800" dirty="0"/>
          </a:p>
        </p:txBody>
      </p:sp>
    </p:spTree>
    <p:extLst>
      <p:ext uri="{BB962C8B-B14F-4D97-AF65-F5344CB8AC3E}">
        <p14:creationId xmlns:p14="http://schemas.microsoft.com/office/powerpoint/2010/main" val="5513289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60B252C-A78F-4E7B-920E-DE925AFEC531}"/>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5DDA4D6D-1856-481D-AFAD-F83FBA1D4924}"/>
              </a:ext>
            </a:extLst>
          </p:cNvPr>
          <p:cNvSpPr>
            <a:spLocks noGrp="1"/>
          </p:cNvSpPr>
          <p:nvPr>
            <p:ph type="sldNum" sz="quarter" idx="12"/>
          </p:nvPr>
        </p:nvSpPr>
        <p:spPr/>
        <p:txBody>
          <a:bodyPr/>
          <a:lstStyle/>
          <a:p>
            <a:fld id="{33BCD95E-A428-4E8F-A603-A71E22D42A60}" type="slidenum">
              <a:rPr lang="th-TH" smtClean="0"/>
              <a:t>30</a:t>
            </a:fld>
            <a:endParaRPr lang="th-TH"/>
          </a:p>
        </p:txBody>
      </p:sp>
      <p:pic>
        <p:nvPicPr>
          <p:cNvPr id="7" name="Picture 6">
            <a:extLst>
              <a:ext uri="{FF2B5EF4-FFF2-40B4-BE49-F238E27FC236}">
                <a16:creationId xmlns:a16="http://schemas.microsoft.com/office/drawing/2014/main" id="{AAF2783D-0F23-4110-8AB0-BC9613D220DB}"/>
              </a:ext>
            </a:extLst>
          </p:cNvPr>
          <p:cNvPicPr>
            <a:picLocks noChangeAspect="1"/>
          </p:cNvPicPr>
          <p:nvPr/>
        </p:nvPicPr>
        <p:blipFill>
          <a:blip r:embed="rId2"/>
          <a:stretch>
            <a:fillRect/>
          </a:stretch>
        </p:blipFill>
        <p:spPr>
          <a:xfrm>
            <a:off x="269185" y="136525"/>
            <a:ext cx="7200900" cy="6296025"/>
          </a:xfrm>
          <a:prstGeom prst="rect">
            <a:avLst/>
          </a:prstGeom>
        </p:spPr>
      </p:pic>
      <p:pic>
        <p:nvPicPr>
          <p:cNvPr id="8" name="Picture 7">
            <a:extLst>
              <a:ext uri="{FF2B5EF4-FFF2-40B4-BE49-F238E27FC236}">
                <a16:creationId xmlns:a16="http://schemas.microsoft.com/office/drawing/2014/main" id="{C107BDDC-5B54-4ACE-89AC-19FEC1DBE46F}"/>
              </a:ext>
            </a:extLst>
          </p:cNvPr>
          <p:cNvPicPr>
            <a:picLocks noChangeAspect="1"/>
          </p:cNvPicPr>
          <p:nvPr/>
        </p:nvPicPr>
        <p:blipFill>
          <a:blip r:embed="rId3"/>
          <a:stretch>
            <a:fillRect/>
          </a:stretch>
        </p:blipFill>
        <p:spPr>
          <a:xfrm>
            <a:off x="7765981" y="136525"/>
            <a:ext cx="3895725" cy="6153150"/>
          </a:xfrm>
          <a:prstGeom prst="rect">
            <a:avLst/>
          </a:prstGeom>
        </p:spPr>
      </p:pic>
    </p:spTree>
    <p:extLst>
      <p:ext uri="{BB962C8B-B14F-4D97-AF65-F5344CB8AC3E}">
        <p14:creationId xmlns:p14="http://schemas.microsoft.com/office/powerpoint/2010/main" val="1416810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F71730-2FC6-45D8-AC17-6F9441AEBA6B}"/>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C65092D8-7C9D-4FFA-B8CF-812CE085DB59}"/>
              </a:ext>
            </a:extLst>
          </p:cNvPr>
          <p:cNvSpPr>
            <a:spLocks noGrp="1"/>
          </p:cNvSpPr>
          <p:nvPr>
            <p:ph type="sldNum" sz="quarter" idx="12"/>
          </p:nvPr>
        </p:nvSpPr>
        <p:spPr/>
        <p:txBody>
          <a:bodyPr/>
          <a:lstStyle/>
          <a:p>
            <a:fld id="{33BCD95E-A428-4E8F-A603-A71E22D42A60}" type="slidenum">
              <a:rPr lang="th-TH" smtClean="0"/>
              <a:t>31</a:t>
            </a:fld>
            <a:endParaRPr lang="th-TH"/>
          </a:p>
        </p:txBody>
      </p:sp>
      <p:pic>
        <p:nvPicPr>
          <p:cNvPr id="7" name="Picture 6">
            <a:extLst>
              <a:ext uri="{FF2B5EF4-FFF2-40B4-BE49-F238E27FC236}">
                <a16:creationId xmlns:a16="http://schemas.microsoft.com/office/drawing/2014/main" id="{04551829-62BD-438E-AA7F-6C3013FF30B1}"/>
              </a:ext>
            </a:extLst>
          </p:cNvPr>
          <p:cNvPicPr>
            <a:picLocks noChangeAspect="1"/>
          </p:cNvPicPr>
          <p:nvPr/>
        </p:nvPicPr>
        <p:blipFill>
          <a:blip r:embed="rId2"/>
          <a:stretch>
            <a:fillRect/>
          </a:stretch>
        </p:blipFill>
        <p:spPr>
          <a:xfrm>
            <a:off x="289560" y="136525"/>
            <a:ext cx="8321040" cy="2586797"/>
          </a:xfrm>
          <a:prstGeom prst="rect">
            <a:avLst/>
          </a:prstGeom>
        </p:spPr>
      </p:pic>
      <p:pic>
        <p:nvPicPr>
          <p:cNvPr id="8" name="Picture 7">
            <a:extLst>
              <a:ext uri="{FF2B5EF4-FFF2-40B4-BE49-F238E27FC236}">
                <a16:creationId xmlns:a16="http://schemas.microsoft.com/office/drawing/2014/main" id="{EDAF8CCD-7B61-425C-AAA9-F018E964FEE1}"/>
              </a:ext>
            </a:extLst>
          </p:cNvPr>
          <p:cNvPicPr>
            <a:picLocks noChangeAspect="1"/>
          </p:cNvPicPr>
          <p:nvPr/>
        </p:nvPicPr>
        <p:blipFill>
          <a:blip r:embed="rId3"/>
          <a:stretch>
            <a:fillRect/>
          </a:stretch>
        </p:blipFill>
        <p:spPr>
          <a:xfrm>
            <a:off x="713008" y="2848803"/>
            <a:ext cx="5991225" cy="1285875"/>
          </a:xfrm>
          <a:prstGeom prst="rect">
            <a:avLst/>
          </a:prstGeom>
        </p:spPr>
      </p:pic>
      <p:pic>
        <p:nvPicPr>
          <p:cNvPr id="9" name="Picture 8">
            <a:extLst>
              <a:ext uri="{FF2B5EF4-FFF2-40B4-BE49-F238E27FC236}">
                <a16:creationId xmlns:a16="http://schemas.microsoft.com/office/drawing/2014/main" id="{87717BB3-7429-4573-89BD-A372CB87F3A2}"/>
              </a:ext>
            </a:extLst>
          </p:cNvPr>
          <p:cNvPicPr>
            <a:picLocks noChangeAspect="1"/>
          </p:cNvPicPr>
          <p:nvPr/>
        </p:nvPicPr>
        <p:blipFill>
          <a:blip r:embed="rId4"/>
          <a:stretch>
            <a:fillRect/>
          </a:stretch>
        </p:blipFill>
        <p:spPr>
          <a:xfrm>
            <a:off x="5335325" y="3530379"/>
            <a:ext cx="6702950" cy="3327621"/>
          </a:xfrm>
          <a:prstGeom prst="rect">
            <a:avLst/>
          </a:prstGeom>
        </p:spPr>
      </p:pic>
      <p:sp>
        <p:nvSpPr>
          <p:cNvPr id="10" name="TextBox 9">
            <a:extLst>
              <a:ext uri="{FF2B5EF4-FFF2-40B4-BE49-F238E27FC236}">
                <a16:creationId xmlns:a16="http://schemas.microsoft.com/office/drawing/2014/main" id="{CA9DAC06-3FCF-4212-A518-941865676E6D}"/>
              </a:ext>
            </a:extLst>
          </p:cNvPr>
          <p:cNvSpPr txBox="1"/>
          <p:nvPr/>
        </p:nvSpPr>
        <p:spPr>
          <a:xfrm>
            <a:off x="1828800" y="4579951"/>
            <a:ext cx="2138901" cy="2246769"/>
          </a:xfrm>
          <a:prstGeom prst="rect">
            <a:avLst/>
          </a:prstGeom>
          <a:noFill/>
        </p:spPr>
        <p:txBody>
          <a:bodyPr wrap="square" rtlCol="0">
            <a:spAutoFit/>
          </a:bodyPr>
          <a:lstStyle/>
          <a:p>
            <a:r>
              <a:rPr lang="en-US" dirty="0"/>
              <a:t>Double Click and select only R with resistance 10 ohm</a:t>
            </a:r>
            <a:endParaRPr lang="th-TH" dirty="0"/>
          </a:p>
        </p:txBody>
      </p:sp>
    </p:spTree>
    <p:extLst>
      <p:ext uri="{BB962C8B-B14F-4D97-AF65-F5344CB8AC3E}">
        <p14:creationId xmlns:p14="http://schemas.microsoft.com/office/powerpoint/2010/main" val="399155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A425746-7B5B-4065-98B6-CE9C5023342B}"/>
              </a:ext>
            </a:extLst>
          </p:cNvPr>
          <p:cNvPicPr>
            <a:picLocks noChangeAspect="1"/>
          </p:cNvPicPr>
          <p:nvPr/>
        </p:nvPicPr>
        <p:blipFill>
          <a:blip r:embed="rId2"/>
          <a:stretch>
            <a:fillRect/>
          </a:stretch>
        </p:blipFill>
        <p:spPr>
          <a:xfrm>
            <a:off x="390525" y="709612"/>
            <a:ext cx="11410950" cy="5438775"/>
          </a:xfrm>
          <a:prstGeom prst="rect">
            <a:avLst/>
          </a:prstGeom>
        </p:spPr>
      </p:pic>
    </p:spTree>
    <p:extLst>
      <p:ext uri="{BB962C8B-B14F-4D97-AF65-F5344CB8AC3E}">
        <p14:creationId xmlns:p14="http://schemas.microsoft.com/office/powerpoint/2010/main" val="2415563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3B92A66-BFC5-4CB1-9982-8E24C53DE76B}"/>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62BFDE65-204E-421F-9EDE-DB967B660627}"/>
              </a:ext>
            </a:extLst>
          </p:cNvPr>
          <p:cNvSpPr>
            <a:spLocks noGrp="1"/>
          </p:cNvSpPr>
          <p:nvPr>
            <p:ph type="sldNum" sz="quarter" idx="12"/>
          </p:nvPr>
        </p:nvSpPr>
        <p:spPr/>
        <p:txBody>
          <a:bodyPr/>
          <a:lstStyle/>
          <a:p>
            <a:fld id="{33BCD95E-A428-4E8F-A603-A71E22D42A60}" type="slidenum">
              <a:rPr lang="th-TH" smtClean="0"/>
              <a:t>33</a:t>
            </a:fld>
            <a:endParaRPr lang="th-TH"/>
          </a:p>
        </p:txBody>
      </p:sp>
      <p:pic>
        <p:nvPicPr>
          <p:cNvPr id="6" name="Picture 5">
            <a:extLst>
              <a:ext uri="{FF2B5EF4-FFF2-40B4-BE49-F238E27FC236}">
                <a16:creationId xmlns:a16="http://schemas.microsoft.com/office/drawing/2014/main" id="{9BD22B77-2B39-4CC3-886E-E71A91D8406E}"/>
              </a:ext>
            </a:extLst>
          </p:cNvPr>
          <p:cNvPicPr>
            <a:picLocks noChangeAspect="1"/>
          </p:cNvPicPr>
          <p:nvPr/>
        </p:nvPicPr>
        <p:blipFill>
          <a:blip r:embed="rId2"/>
          <a:stretch>
            <a:fillRect/>
          </a:stretch>
        </p:blipFill>
        <p:spPr>
          <a:xfrm>
            <a:off x="0" y="0"/>
            <a:ext cx="5648325" cy="2390775"/>
          </a:xfrm>
          <a:prstGeom prst="rect">
            <a:avLst/>
          </a:prstGeom>
        </p:spPr>
      </p:pic>
      <p:pic>
        <p:nvPicPr>
          <p:cNvPr id="7" name="Picture 6">
            <a:extLst>
              <a:ext uri="{FF2B5EF4-FFF2-40B4-BE49-F238E27FC236}">
                <a16:creationId xmlns:a16="http://schemas.microsoft.com/office/drawing/2014/main" id="{AEEC0CCC-9C72-4853-82F0-0CA72B859781}"/>
              </a:ext>
            </a:extLst>
          </p:cNvPr>
          <p:cNvPicPr>
            <a:picLocks noChangeAspect="1"/>
          </p:cNvPicPr>
          <p:nvPr/>
        </p:nvPicPr>
        <p:blipFill>
          <a:blip r:embed="rId3"/>
          <a:stretch>
            <a:fillRect/>
          </a:stretch>
        </p:blipFill>
        <p:spPr>
          <a:xfrm>
            <a:off x="247941" y="2390775"/>
            <a:ext cx="10379226" cy="4330700"/>
          </a:xfrm>
          <a:prstGeom prst="rect">
            <a:avLst/>
          </a:prstGeom>
        </p:spPr>
      </p:pic>
    </p:spTree>
    <p:extLst>
      <p:ext uri="{BB962C8B-B14F-4D97-AF65-F5344CB8AC3E}">
        <p14:creationId xmlns:p14="http://schemas.microsoft.com/office/powerpoint/2010/main" val="970282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9D79936-DA3A-47EB-B5B4-F58F827079B3}"/>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1B817CF6-F8BE-4372-8643-225C8AD2AFD9}"/>
              </a:ext>
            </a:extLst>
          </p:cNvPr>
          <p:cNvSpPr>
            <a:spLocks noGrp="1"/>
          </p:cNvSpPr>
          <p:nvPr>
            <p:ph type="sldNum" sz="quarter" idx="12"/>
          </p:nvPr>
        </p:nvSpPr>
        <p:spPr/>
        <p:txBody>
          <a:bodyPr/>
          <a:lstStyle/>
          <a:p>
            <a:fld id="{33BCD95E-A428-4E8F-A603-A71E22D42A60}" type="slidenum">
              <a:rPr lang="th-TH" smtClean="0"/>
              <a:t>34</a:t>
            </a:fld>
            <a:endParaRPr lang="th-TH"/>
          </a:p>
        </p:txBody>
      </p:sp>
      <p:pic>
        <p:nvPicPr>
          <p:cNvPr id="6" name="Picture 5">
            <a:extLst>
              <a:ext uri="{FF2B5EF4-FFF2-40B4-BE49-F238E27FC236}">
                <a16:creationId xmlns:a16="http://schemas.microsoft.com/office/drawing/2014/main" id="{C21BBFA4-0564-4EFD-BDB6-E40D1461DF82}"/>
              </a:ext>
            </a:extLst>
          </p:cNvPr>
          <p:cNvPicPr>
            <a:picLocks noChangeAspect="1"/>
          </p:cNvPicPr>
          <p:nvPr/>
        </p:nvPicPr>
        <p:blipFill>
          <a:blip r:embed="rId2"/>
          <a:stretch>
            <a:fillRect/>
          </a:stretch>
        </p:blipFill>
        <p:spPr>
          <a:xfrm>
            <a:off x="136829" y="-313953"/>
            <a:ext cx="8610600" cy="4257675"/>
          </a:xfrm>
          <a:prstGeom prst="rect">
            <a:avLst/>
          </a:prstGeom>
        </p:spPr>
      </p:pic>
      <p:pic>
        <p:nvPicPr>
          <p:cNvPr id="7" name="Picture 6">
            <a:extLst>
              <a:ext uri="{FF2B5EF4-FFF2-40B4-BE49-F238E27FC236}">
                <a16:creationId xmlns:a16="http://schemas.microsoft.com/office/drawing/2014/main" id="{1BD260B2-7B26-4EF9-A3EA-BF169404B334}"/>
              </a:ext>
            </a:extLst>
          </p:cNvPr>
          <p:cNvPicPr>
            <a:picLocks noChangeAspect="1"/>
          </p:cNvPicPr>
          <p:nvPr/>
        </p:nvPicPr>
        <p:blipFill>
          <a:blip r:embed="rId3"/>
          <a:stretch>
            <a:fillRect/>
          </a:stretch>
        </p:blipFill>
        <p:spPr>
          <a:xfrm>
            <a:off x="3171825" y="3276600"/>
            <a:ext cx="5848350" cy="3330934"/>
          </a:xfrm>
          <a:prstGeom prst="rect">
            <a:avLst/>
          </a:prstGeom>
        </p:spPr>
      </p:pic>
      <p:pic>
        <p:nvPicPr>
          <p:cNvPr id="8" name="Picture 7">
            <a:extLst>
              <a:ext uri="{FF2B5EF4-FFF2-40B4-BE49-F238E27FC236}">
                <a16:creationId xmlns:a16="http://schemas.microsoft.com/office/drawing/2014/main" id="{EAED41F7-2FAE-4AC9-92F7-7CBF84C476E1}"/>
              </a:ext>
            </a:extLst>
          </p:cNvPr>
          <p:cNvPicPr>
            <a:picLocks noChangeAspect="1"/>
          </p:cNvPicPr>
          <p:nvPr/>
        </p:nvPicPr>
        <p:blipFill>
          <a:blip r:embed="rId4"/>
          <a:stretch>
            <a:fillRect/>
          </a:stretch>
        </p:blipFill>
        <p:spPr>
          <a:xfrm>
            <a:off x="136829" y="3943722"/>
            <a:ext cx="3000375" cy="2705100"/>
          </a:xfrm>
          <a:prstGeom prst="rect">
            <a:avLst/>
          </a:prstGeom>
        </p:spPr>
      </p:pic>
      <p:pic>
        <p:nvPicPr>
          <p:cNvPr id="9" name="Picture 8">
            <a:extLst>
              <a:ext uri="{FF2B5EF4-FFF2-40B4-BE49-F238E27FC236}">
                <a16:creationId xmlns:a16="http://schemas.microsoft.com/office/drawing/2014/main" id="{807964AB-8E24-4552-9D45-8259E719A029}"/>
              </a:ext>
            </a:extLst>
          </p:cNvPr>
          <p:cNvPicPr>
            <a:picLocks noChangeAspect="1"/>
          </p:cNvPicPr>
          <p:nvPr/>
        </p:nvPicPr>
        <p:blipFill>
          <a:blip r:embed="rId5"/>
          <a:stretch>
            <a:fillRect/>
          </a:stretch>
        </p:blipFill>
        <p:spPr>
          <a:xfrm>
            <a:off x="9020175" y="3606800"/>
            <a:ext cx="2867025" cy="3114675"/>
          </a:xfrm>
          <a:prstGeom prst="rect">
            <a:avLst/>
          </a:prstGeom>
        </p:spPr>
      </p:pic>
    </p:spTree>
    <p:extLst>
      <p:ext uri="{BB962C8B-B14F-4D97-AF65-F5344CB8AC3E}">
        <p14:creationId xmlns:p14="http://schemas.microsoft.com/office/powerpoint/2010/main" val="39494542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2434185-64DF-4249-B42C-BC759E4EDB0A}"/>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04B0ABE0-7169-453B-A0EB-23334081A225}"/>
              </a:ext>
            </a:extLst>
          </p:cNvPr>
          <p:cNvSpPr>
            <a:spLocks noGrp="1"/>
          </p:cNvSpPr>
          <p:nvPr>
            <p:ph type="sldNum" sz="quarter" idx="12"/>
          </p:nvPr>
        </p:nvSpPr>
        <p:spPr/>
        <p:txBody>
          <a:bodyPr/>
          <a:lstStyle/>
          <a:p>
            <a:fld id="{33BCD95E-A428-4E8F-A603-A71E22D42A60}" type="slidenum">
              <a:rPr lang="th-TH" smtClean="0"/>
              <a:t>35</a:t>
            </a:fld>
            <a:endParaRPr lang="th-TH"/>
          </a:p>
        </p:txBody>
      </p:sp>
      <p:pic>
        <p:nvPicPr>
          <p:cNvPr id="6" name="Picture 5">
            <a:extLst>
              <a:ext uri="{FF2B5EF4-FFF2-40B4-BE49-F238E27FC236}">
                <a16:creationId xmlns:a16="http://schemas.microsoft.com/office/drawing/2014/main" id="{C130C0B8-927E-4580-8CC9-CDCAB9D2F189}"/>
              </a:ext>
            </a:extLst>
          </p:cNvPr>
          <p:cNvPicPr>
            <a:picLocks noChangeAspect="1"/>
          </p:cNvPicPr>
          <p:nvPr/>
        </p:nvPicPr>
        <p:blipFill>
          <a:blip r:embed="rId2"/>
          <a:stretch>
            <a:fillRect/>
          </a:stretch>
        </p:blipFill>
        <p:spPr>
          <a:xfrm>
            <a:off x="28575" y="342900"/>
            <a:ext cx="12134850" cy="6172200"/>
          </a:xfrm>
          <a:prstGeom prst="rect">
            <a:avLst/>
          </a:prstGeom>
        </p:spPr>
      </p:pic>
    </p:spTree>
    <p:extLst>
      <p:ext uri="{BB962C8B-B14F-4D97-AF65-F5344CB8AC3E}">
        <p14:creationId xmlns:p14="http://schemas.microsoft.com/office/powerpoint/2010/main" val="721600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7832CE6-B44F-4B1B-87C0-4E3CAB2D876D}"/>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769CF43B-250C-429D-BD37-4BE485BECC52}"/>
              </a:ext>
            </a:extLst>
          </p:cNvPr>
          <p:cNvSpPr>
            <a:spLocks noGrp="1"/>
          </p:cNvSpPr>
          <p:nvPr>
            <p:ph type="sldNum" sz="quarter" idx="12"/>
          </p:nvPr>
        </p:nvSpPr>
        <p:spPr/>
        <p:txBody>
          <a:bodyPr/>
          <a:lstStyle/>
          <a:p>
            <a:fld id="{33BCD95E-A428-4E8F-A603-A71E22D42A60}" type="slidenum">
              <a:rPr lang="th-TH" smtClean="0"/>
              <a:t>36</a:t>
            </a:fld>
            <a:endParaRPr lang="th-TH"/>
          </a:p>
        </p:txBody>
      </p:sp>
      <p:pic>
        <p:nvPicPr>
          <p:cNvPr id="6" name="Picture 5">
            <a:extLst>
              <a:ext uri="{FF2B5EF4-FFF2-40B4-BE49-F238E27FC236}">
                <a16:creationId xmlns:a16="http://schemas.microsoft.com/office/drawing/2014/main" id="{F73C2397-31A3-4B04-8A88-A3081AFDEA2D}"/>
              </a:ext>
            </a:extLst>
          </p:cNvPr>
          <p:cNvPicPr>
            <a:picLocks noChangeAspect="1"/>
          </p:cNvPicPr>
          <p:nvPr/>
        </p:nvPicPr>
        <p:blipFill>
          <a:blip r:embed="rId2"/>
          <a:stretch>
            <a:fillRect/>
          </a:stretch>
        </p:blipFill>
        <p:spPr>
          <a:xfrm>
            <a:off x="281484" y="267280"/>
            <a:ext cx="8543925" cy="3333750"/>
          </a:xfrm>
          <a:prstGeom prst="rect">
            <a:avLst/>
          </a:prstGeom>
        </p:spPr>
      </p:pic>
      <p:pic>
        <p:nvPicPr>
          <p:cNvPr id="7" name="Picture 6">
            <a:extLst>
              <a:ext uri="{FF2B5EF4-FFF2-40B4-BE49-F238E27FC236}">
                <a16:creationId xmlns:a16="http://schemas.microsoft.com/office/drawing/2014/main" id="{F702C91A-1E6D-4621-8915-C80D5E2CDB13}"/>
              </a:ext>
            </a:extLst>
          </p:cNvPr>
          <p:cNvPicPr>
            <a:picLocks noChangeAspect="1"/>
          </p:cNvPicPr>
          <p:nvPr/>
        </p:nvPicPr>
        <p:blipFill>
          <a:blip r:embed="rId3"/>
          <a:stretch>
            <a:fillRect/>
          </a:stretch>
        </p:blipFill>
        <p:spPr>
          <a:xfrm>
            <a:off x="281484" y="3801012"/>
            <a:ext cx="5572125" cy="1704975"/>
          </a:xfrm>
          <a:prstGeom prst="rect">
            <a:avLst/>
          </a:prstGeom>
        </p:spPr>
      </p:pic>
      <p:pic>
        <p:nvPicPr>
          <p:cNvPr id="8" name="Picture 7">
            <a:extLst>
              <a:ext uri="{FF2B5EF4-FFF2-40B4-BE49-F238E27FC236}">
                <a16:creationId xmlns:a16="http://schemas.microsoft.com/office/drawing/2014/main" id="{DECB362F-4C56-4235-B13A-68150678E073}"/>
              </a:ext>
            </a:extLst>
          </p:cNvPr>
          <p:cNvPicPr>
            <a:picLocks noChangeAspect="1"/>
          </p:cNvPicPr>
          <p:nvPr/>
        </p:nvPicPr>
        <p:blipFill>
          <a:blip r:embed="rId4"/>
          <a:stretch>
            <a:fillRect/>
          </a:stretch>
        </p:blipFill>
        <p:spPr>
          <a:xfrm>
            <a:off x="6096000" y="3801012"/>
            <a:ext cx="5814516" cy="2920463"/>
          </a:xfrm>
          <a:prstGeom prst="rect">
            <a:avLst/>
          </a:prstGeom>
        </p:spPr>
      </p:pic>
      <p:sp>
        <p:nvSpPr>
          <p:cNvPr id="9" name="Rectangle 8">
            <a:extLst>
              <a:ext uri="{FF2B5EF4-FFF2-40B4-BE49-F238E27FC236}">
                <a16:creationId xmlns:a16="http://schemas.microsoft.com/office/drawing/2014/main" id="{FCC88A6C-1E2B-4236-ABD9-B0F3E7FB19CE}"/>
              </a:ext>
            </a:extLst>
          </p:cNvPr>
          <p:cNvSpPr/>
          <p:nvPr/>
        </p:nvSpPr>
        <p:spPr>
          <a:xfrm>
            <a:off x="9629030" y="3697357"/>
            <a:ext cx="1375575" cy="43732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2973600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2F585CF-407D-46E2-9F86-24D0AA8AB6AC}"/>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00271170-7B2F-4106-8E6C-C0A3D42BF368}"/>
              </a:ext>
            </a:extLst>
          </p:cNvPr>
          <p:cNvSpPr>
            <a:spLocks noGrp="1"/>
          </p:cNvSpPr>
          <p:nvPr>
            <p:ph type="sldNum" sz="quarter" idx="12"/>
          </p:nvPr>
        </p:nvSpPr>
        <p:spPr/>
        <p:txBody>
          <a:bodyPr/>
          <a:lstStyle/>
          <a:p>
            <a:fld id="{33BCD95E-A428-4E8F-A603-A71E22D42A60}" type="slidenum">
              <a:rPr lang="th-TH" smtClean="0"/>
              <a:t>37</a:t>
            </a:fld>
            <a:endParaRPr lang="th-TH"/>
          </a:p>
        </p:txBody>
      </p:sp>
      <p:pic>
        <p:nvPicPr>
          <p:cNvPr id="6" name="Picture 5">
            <a:extLst>
              <a:ext uri="{FF2B5EF4-FFF2-40B4-BE49-F238E27FC236}">
                <a16:creationId xmlns:a16="http://schemas.microsoft.com/office/drawing/2014/main" id="{44402B9C-9FCB-4E07-8E86-12C5DABABAD5}"/>
              </a:ext>
            </a:extLst>
          </p:cNvPr>
          <p:cNvPicPr>
            <a:picLocks noChangeAspect="1"/>
          </p:cNvPicPr>
          <p:nvPr/>
        </p:nvPicPr>
        <p:blipFill>
          <a:blip r:embed="rId2"/>
          <a:stretch>
            <a:fillRect/>
          </a:stretch>
        </p:blipFill>
        <p:spPr>
          <a:xfrm>
            <a:off x="402949" y="228600"/>
            <a:ext cx="7410450" cy="3200400"/>
          </a:xfrm>
          <a:prstGeom prst="rect">
            <a:avLst/>
          </a:prstGeom>
        </p:spPr>
      </p:pic>
      <p:pic>
        <p:nvPicPr>
          <p:cNvPr id="7" name="Picture 6">
            <a:extLst>
              <a:ext uri="{FF2B5EF4-FFF2-40B4-BE49-F238E27FC236}">
                <a16:creationId xmlns:a16="http://schemas.microsoft.com/office/drawing/2014/main" id="{711871EC-6760-4350-B35B-014AB800CA79}"/>
              </a:ext>
            </a:extLst>
          </p:cNvPr>
          <p:cNvPicPr>
            <a:picLocks noChangeAspect="1"/>
          </p:cNvPicPr>
          <p:nvPr/>
        </p:nvPicPr>
        <p:blipFill>
          <a:blip r:embed="rId3"/>
          <a:stretch>
            <a:fillRect/>
          </a:stretch>
        </p:blipFill>
        <p:spPr>
          <a:xfrm>
            <a:off x="647700" y="3772231"/>
            <a:ext cx="2933700" cy="1524000"/>
          </a:xfrm>
          <a:prstGeom prst="rect">
            <a:avLst/>
          </a:prstGeom>
        </p:spPr>
      </p:pic>
      <p:pic>
        <p:nvPicPr>
          <p:cNvPr id="8" name="Picture 7">
            <a:extLst>
              <a:ext uri="{FF2B5EF4-FFF2-40B4-BE49-F238E27FC236}">
                <a16:creationId xmlns:a16="http://schemas.microsoft.com/office/drawing/2014/main" id="{372EFB89-B24E-485D-9DE4-E2FBC3510390}"/>
              </a:ext>
            </a:extLst>
          </p:cNvPr>
          <p:cNvPicPr>
            <a:picLocks noChangeAspect="1"/>
          </p:cNvPicPr>
          <p:nvPr/>
        </p:nvPicPr>
        <p:blipFill>
          <a:blip r:embed="rId4"/>
          <a:stretch>
            <a:fillRect/>
          </a:stretch>
        </p:blipFill>
        <p:spPr>
          <a:xfrm>
            <a:off x="5488595" y="3510528"/>
            <a:ext cx="5895975" cy="2845822"/>
          </a:xfrm>
          <a:prstGeom prst="rect">
            <a:avLst/>
          </a:prstGeom>
        </p:spPr>
      </p:pic>
    </p:spTree>
    <p:extLst>
      <p:ext uri="{BB962C8B-B14F-4D97-AF65-F5344CB8AC3E}">
        <p14:creationId xmlns:p14="http://schemas.microsoft.com/office/powerpoint/2010/main" val="2458447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181A22B-CF2C-4F5B-B5C2-72FC4D9AA66C}"/>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09E6F01E-FA99-4788-BA46-2158049CF748}"/>
              </a:ext>
            </a:extLst>
          </p:cNvPr>
          <p:cNvSpPr>
            <a:spLocks noGrp="1"/>
          </p:cNvSpPr>
          <p:nvPr>
            <p:ph type="sldNum" sz="quarter" idx="12"/>
          </p:nvPr>
        </p:nvSpPr>
        <p:spPr/>
        <p:txBody>
          <a:bodyPr/>
          <a:lstStyle/>
          <a:p>
            <a:fld id="{33BCD95E-A428-4E8F-A603-A71E22D42A60}" type="slidenum">
              <a:rPr lang="th-TH" smtClean="0"/>
              <a:t>38</a:t>
            </a:fld>
            <a:endParaRPr lang="th-TH"/>
          </a:p>
        </p:txBody>
      </p:sp>
      <p:pic>
        <p:nvPicPr>
          <p:cNvPr id="6" name="Picture 5">
            <a:extLst>
              <a:ext uri="{FF2B5EF4-FFF2-40B4-BE49-F238E27FC236}">
                <a16:creationId xmlns:a16="http://schemas.microsoft.com/office/drawing/2014/main" id="{0201B8AB-AC06-46D3-940E-664D5A4B0544}"/>
              </a:ext>
            </a:extLst>
          </p:cNvPr>
          <p:cNvPicPr>
            <a:picLocks noChangeAspect="1"/>
          </p:cNvPicPr>
          <p:nvPr/>
        </p:nvPicPr>
        <p:blipFill>
          <a:blip r:embed="rId2"/>
          <a:stretch>
            <a:fillRect/>
          </a:stretch>
        </p:blipFill>
        <p:spPr>
          <a:xfrm>
            <a:off x="81625" y="136525"/>
            <a:ext cx="5476875" cy="3248025"/>
          </a:xfrm>
          <a:prstGeom prst="rect">
            <a:avLst/>
          </a:prstGeom>
        </p:spPr>
      </p:pic>
      <p:pic>
        <p:nvPicPr>
          <p:cNvPr id="7" name="Picture 6">
            <a:extLst>
              <a:ext uri="{FF2B5EF4-FFF2-40B4-BE49-F238E27FC236}">
                <a16:creationId xmlns:a16="http://schemas.microsoft.com/office/drawing/2014/main" id="{75348BFB-6632-40E6-A030-E9758CC7B91D}"/>
              </a:ext>
            </a:extLst>
          </p:cNvPr>
          <p:cNvPicPr>
            <a:picLocks noChangeAspect="1"/>
          </p:cNvPicPr>
          <p:nvPr/>
        </p:nvPicPr>
        <p:blipFill>
          <a:blip r:embed="rId3"/>
          <a:stretch>
            <a:fillRect/>
          </a:stretch>
        </p:blipFill>
        <p:spPr>
          <a:xfrm>
            <a:off x="5439064" y="582433"/>
            <a:ext cx="5305425" cy="2152650"/>
          </a:xfrm>
          <a:prstGeom prst="rect">
            <a:avLst/>
          </a:prstGeom>
        </p:spPr>
      </p:pic>
      <p:pic>
        <p:nvPicPr>
          <p:cNvPr id="8" name="Picture 7">
            <a:extLst>
              <a:ext uri="{FF2B5EF4-FFF2-40B4-BE49-F238E27FC236}">
                <a16:creationId xmlns:a16="http://schemas.microsoft.com/office/drawing/2014/main" id="{9D639B67-6E70-466D-8A00-7FD04311D6E3}"/>
              </a:ext>
            </a:extLst>
          </p:cNvPr>
          <p:cNvPicPr>
            <a:picLocks noChangeAspect="1"/>
          </p:cNvPicPr>
          <p:nvPr/>
        </p:nvPicPr>
        <p:blipFill>
          <a:blip r:embed="rId4"/>
          <a:stretch>
            <a:fillRect/>
          </a:stretch>
        </p:blipFill>
        <p:spPr>
          <a:xfrm>
            <a:off x="276225" y="3124861"/>
            <a:ext cx="8334375" cy="2994799"/>
          </a:xfrm>
          <a:prstGeom prst="rect">
            <a:avLst/>
          </a:prstGeom>
        </p:spPr>
      </p:pic>
    </p:spTree>
    <p:extLst>
      <p:ext uri="{BB962C8B-B14F-4D97-AF65-F5344CB8AC3E}">
        <p14:creationId xmlns:p14="http://schemas.microsoft.com/office/powerpoint/2010/main" val="3693673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3C3C132-630D-4712-A2E4-664A9C0201BA}"/>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0CD39BEE-FCD1-4E61-A094-56F9EB306E4E}"/>
              </a:ext>
            </a:extLst>
          </p:cNvPr>
          <p:cNvSpPr>
            <a:spLocks noGrp="1"/>
          </p:cNvSpPr>
          <p:nvPr>
            <p:ph type="sldNum" sz="quarter" idx="12"/>
          </p:nvPr>
        </p:nvSpPr>
        <p:spPr/>
        <p:txBody>
          <a:bodyPr/>
          <a:lstStyle/>
          <a:p>
            <a:fld id="{33BCD95E-A428-4E8F-A603-A71E22D42A60}" type="slidenum">
              <a:rPr lang="th-TH" smtClean="0"/>
              <a:t>39</a:t>
            </a:fld>
            <a:endParaRPr lang="th-TH"/>
          </a:p>
        </p:txBody>
      </p:sp>
      <p:pic>
        <p:nvPicPr>
          <p:cNvPr id="6" name="Picture 5">
            <a:extLst>
              <a:ext uri="{FF2B5EF4-FFF2-40B4-BE49-F238E27FC236}">
                <a16:creationId xmlns:a16="http://schemas.microsoft.com/office/drawing/2014/main" id="{3DA4C9B0-C634-41F6-B7F7-FF5CBA2E2303}"/>
              </a:ext>
            </a:extLst>
          </p:cNvPr>
          <p:cNvPicPr>
            <a:picLocks noChangeAspect="1"/>
          </p:cNvPicPr>
          <p:nvPr/>
        </p:nvPicPr>
        <p:blipFill>
          <a:blip r:embed="rId2"/>
          <a:stretch>
            <a:fillRect/>
          </a:stretch>
        </p:blipFill>
        <p:spPr>
          <a:xfrm>
            <a:off x="361370" y="373669"/>
            <a:ext cx="5314950" cy="4981575"/>
          </a:xfrm>
          <a:prstGeom prst="rect">
            <a:avLst/>
          </a:prstGeom>
        </p:spPr>
      </p:pic>
      <p:pic>
        <p:nvPicPr>
          <p:cNvPr id="7" name="Picture 6">
            <a:extLst>
              <a:ext uri="{FF2B5EF4-FFF2-40B4-BE49-F238E27FC236}">
                <a16:creationId xmlns:a16="http://schemas.microsoft.com/office/drawing/2014/main" id="{82BE3A0A-D257-407E-883C-75A74DE14B2F}"/>
              </a:ext>
            </a:extLst>
          </p:cNvPr>
          <p:cNvPicPr>
            <a:picLocks noChangeAspect="1"/>
          </p:cNvPicPr>
          <p:nvPr/>
        </p:nvPicPr>
        <p:blipFill>
          <a:blip r:embed="rId3"/>
          <a:stretch>
            <a:fillRect/>
          </a:stretch>
        </p:blipFill>
        <p:spPr>
          <a:xfrm>
            <a:off x="5772647" y="636097"/>
            <a:ext cx="6178163" cy="4719147"/>
          </a:xfrm>
          <a:prstGeom prst="rect">
            <a:avLst/>
          </a:prstGeom>
        </p:spPr>
      </p:pic>
    </p:spTree>
    <p:extLst>
      <p:ext uri="{BB962C8B-B14F-4D97-AF65-F5344CB8AC3E}">
        <p14:creationId xmlns:p14="http://schemas.microsoft.com/office/powerpoint/2010/main" val="619036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BE04-D822-4C39-98AC-DFEF50B2C21B}"/>
              </a:ext>
            </a:extLst>
          </p:cNvPr>
          <p:cNvSpPr>
            <a:spLocks noGrp="1"/>
          </p:cNvSpPr>
          <p:nvPr>
            <p:ph type="title"/>
          </p:nvPr>
        </p:nvSpPr>
        <p:spPr>
          <a:xfrm>
            <a:off x="170290" y="31113"/>
            <a:ext cx="11923644" cy="843531"/>
          </a:xfrm>
        </p:spPr>
        <p:txBody>
          <a:bodyPr>
            <a:noAutofit/>
          </a:bodyPr>
          <a:lstStyle/>
          <a:p>
            <a:r>
              <a:rPr lang="en-US" sz="3200" b="1" dirty="0">
                <a:solidFill>
                  <a:srgbClr val="7030A0"/>
                </a:solidFill>
              </a:rPr>
              <a:t>Q:	Find the element-node incidence matrix of the graph as shown in Figure given below</a:t>
            </a:r>
            <a:endParaRPr lang="th-TH" sz="3200" b="1" dirty="0">
              <a:solidFill>
                <a:srgbClr val="7030A0"/>
              </a:solidFill>
            </a:endParaRPr>
          </a:p>
        </p:txBody>
      </p:sp>
      <p:sp>
        <p:nvSpPr>
          <p:cNvPr id="4" name="Date Placeholder 3">
            <a:extLst>
              <a:ext uri="{FF2B5EF4-FFF2-40B4-BE49-F238E27FC236}">
                <a16:creationId xmlns:a16="http://schemas.microsoft.com/office/drawing/2014/main" id="{BB235414-54CF-4566-9B4F-649E24B5FA65}"/>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C2C290FE-494E-4B25-BA83-DB75213E42B6}"/>
              </a:ext>
            </a:extLst>
          </p:cNvPr>
          <p:cNvSpPr>
            <a:spLocks noGrp="1"/>
          </p:cNvSpPr>
          <p:nvPr>
            <p:ph type="sldNum" sz="quarter" idx="12"/>
          </p:nvPr>
        </p:nvSpPr>
        <p:spPr/>
        <p:txBody>
          <a:bodyPr/>
          <a:lstStyle/>
          <a:p>
            <a:fld id="{33BCD95E-A428-4E8F-A603-A71E22D42A60}" type="slidenum">
              <a:rPr lang="th-TH" smtClean="0"/>
              <a:t>4</a:t>
            </a:fld>
            <a:endParaRPr lang="th-TH"/>
          </a:p>
        </p:txBody>
      </p:sp>
      <p:pic>
        <p:nvPicPr>
          <p:cNvPr id="6" name="Picture 5">
            <a:extLst>
              <a:ext uri="{FF2B5EF4-FFF2-40B4-BE49-F238E27FC236}">
                <a16:creationId xmlns:a16="http://schemas.microsoft.com/office/drawing/2014/main" id="{8F18B79D-E380-4FB6-A17A-507A718962DF}"/>
              </a:ext>
            </a:extLst>
          </p:cNvPr>
          <p:cNvPicPr>
            <a:picLocks noChangeAspect="1"/>
          </p:cNvPicPr>
          <p:nvPr/>
        </p:nvPicPr>
        <p:blipFill>
          <a:blip r:embed="rId2"/>
          <a:stretch>
            <a:fillRect/>
          </a:stretch>
        </p:blipFill>
        <p:spPr>
          <a:xfrm>
            <a:off x="170290" y="1051831"/>
            <a:ext cx="6309360" cy="2990110"/>
          </a:xfrm>
          <a:prstGeom prst="rect">
            <a:avLst/>
          </a:prstGeom>
        </p:spPr>
      </p:pic>
      <p:sp>
        <p:nvSpPr>
          <p:cNvPr id="7" name="TextBox 6">
            <a:extLst>
              <a:ext uri="{FF2B5EF4-FFF2-40B4-BE49-F238E27FC236}">
                <a16:creationId xmlns:a16="http://schemas.microsoft.com/office/drawing/2014/main" id="{37604808-C10A-467F-A7F8-1AABC948B027}"/>
              </a:ext>
            </a:extLst>
          </p:cNvPr>
          <p:cNvSpPr txBox="1"/>
          <p:nvPr/>
        </p:nvSpPr>
        <p:spPr>
          <a:xfrm>
            <a:off x="6602895" y="1558455"/>
            <a:ext cx="4015409" cy="523220"/>
          </a:xfrm>
          <a:prstGeom prst="rect">
            <a:avLst/>
          </a:prstGeom>
          <a:noFill/>
        </p:spPr>
        <p:txBody>
          <a:bodyPr wrap="square" rtlCol="0">
            <a:spAutoFit/>
          </a:bodyPr>
          <a:lstStyle/>
          <a:p>
            <a:r>
              <a:rPr lang="en-US" dirty="0"/>
              <a:t>Chapter 3 page NO 31</a:t>
            </a:r>
            <a:endParaRPr lang="th-TH" dirty="0"/>
          </a:p>
        </p:txBody>
      </p:sp>
      <p:sp>
        <p:nvSpPr>
          <p:cNvPr id="9" name="Rectangle 8">
            <a:extLst>
              <a:ext uri="{FF2B5EF4-FFF2-40B4-BE49-F238E27FC236}">
                <a16:creationId xmlns:a16="http://schemas.microsoft.com/office/drawing/2014/main" id="{DE09C696-DD7C-47F3-953A-4BE59EE0BF16}"/>
              </a:ext>
            </a:extLst>
          </p:cNvPr>
          <p:cNvSpPr/>
          <p:nvPr/>
        </p:nvSpPr>
        <p:spPr>
          <a:xfrm>
            <a:off x="79513" y="962108"/>
            <a:ext cx="9978887" cy="32570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ectangle 9">
            <a:extLst>
              <a:ext uri="{FF2B5EF4-FFF2-40B4-BE49-F238E27FC236}">
                <a16:creationId xmlns:a16="http://schemas.microsoft.com/office/drawing/2014/main" id="{CE7CA9F2-3CB7-486C-9E3E-9C0A4AFF43A9}"/>
              </a:ext>
            </a:extLst>
          </p:cNvPr>
          <p:cNvSpPr/>
          <p:nvPr/>
        </p:nvSpPr>
        <p:spPr>
          <a:xfrm>
            <a:off x="4643562" y="4396317"/>
            <a:ext cx="6567777" cy="243057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11" name="Picture 10">
            <a:extLst>
              <a:ext uri="{FF2B5EF4-FFF2-40B4-BE49-F238E27FC236}">
                <a16:creationId xmlns:a16="http://schemas.microsoft.com/office/drawing/2014/main" id="{4B8F5564-D6AA-47DD-8283-FAE2EEAD991B}"/>
              </a:ext>
            </a:extLst>
          </p:cNvPr>
          <p:cNvPicPr>
            <a:picLocks noChangeAspect="1"/>
          </p:cNvPicPr>
          <p:nvPr/>
        </p:nvPicPr>
        <p:blipFill>
          <a:blip r:embed="rId3"/>
          <a:stretch>
            <a:fillRect/>
          </a:stretch>
        </p:blipFill>
        <p:spPr>
          <a:xfrm>
            <a:off x="4941072" y="4432138"/>
            <a:ext cx="5760720" cy="2289337"/>
          </a:xfrm>
          <a:prstGeom prst="rect">
            <a:avLst/>
          </a:prstGeom>
        </p:spPr>
      </p:pic>
    </p:spTree>
    <p:extLst>
      <p:ext uri="{BB962C8B-B14F-4D97-AF65-F5344CB8AC3E}">
        <p14:creationId xmlns:p14="http://schemas.microsoft.com/office/powerpoint/2010/main" val="775490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597F2B0-97CB-44FC-8536-0C1EA096B7A7}"/>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0C5B114C-0CD8-48E3-A9F1-CAFCBA7DD088}"/>
              </a:ext>
            </a:extLst>
          </p:cNvPr>
          <p:cNvSpPr>
            <a:spLocks noGrp="1"/>
          </p:cNvSpPr>
          <p:nvPr>
            <p:ph type="sldNum" sz="quarter" idx="12"/>
          </p:nvPr>
        </p:nvSpPr>
        <p:spPr/>
        <p:txBody>
          <a:bodyPr/>
          <a:lstStyle/>
          <a:p>
            <a:fld id="{33BCD95E-A428-4E8F-A603-A71E22D42A60}" type="slidenum">
              <a:rPr lang="th-TH" smtClean="0"/>
              <a:t>40</a:t>
            </a:fld>
            <a:endParaRPr lang="th-TH"/>
          </a:p>
        </p:txBody>
      </p:sp>
      <p:pic>
        <p:nvPicPr>
          <p:cNvPr id="6" name="Picture 5">
            <a:extLst>
              <a:ext uri="{FF2B5EF4-FFF2-40B4-BE49-F238E27FC236}">
                <a16:creationId xmlns:a16="http://schemas.microsoft.com/office/drawing/2014/main" id="{885E5900-EA3C-41BF-BF76-5CBE300BEC5A}"/>
              </a:ext>
            </a:extLst>
          </p:cNvPr>
          <p:cNvPicPr>
            <a:picLocks noChangeAspect="1"/>
          </p:cNvPicPr>
          <p:nvPr/>
        </p:nvPicPr>
        <p:blipFill>
          <a:blip r:embed="rId2"/>
          <a:stretch>
            <a:fillRect/>
          </a:stretch>
        </p:blipFill>
        <p:spPr>
          <a:xfrm>
            <a:off x="224003" y="309688"/>
            <a:ext cx="4578586" cy="3196838"/>
          </a:xfrm>
          <a:prstGeom prst="rect">
            <a:avLst/>
          </a:prstGeom>
        </p:spPr>
      </p:pic>
      <p:pic>
        <p:nvPicPr>
          <p:cNvPr id="7" name="Picture 6">
            <a:extLst>
              <a:ext uri="{FF2B5EF4-FFF2-40B4-BE49-F238E27FC236}">
                <a16:creationId xmlns:a16="http://schemas.microsoft.com/office/drawing/2014/main" id="{41F6FDA8-3CFF-4C96-9449-525277D5033C}"/>
              </a:ext>
            </a:extLst>
          </p:cNvPr>
          <p:cNvPicPr>
            <a:picLocks noChangeAspect="1"/>
          </p:cNvPicPr>
          <p:nvPr/>
        </p:nvPicPr>
        <p:blipFill>
          <a:blip r:embed="rId3"/>
          <a:stretch>
            <a:fillRect/>
          </a:stretch>
        </p:blipFill>
        <p:spPr>
          <a:xfrm>
            <a:off x="5629523" y="469125"/>
            <a:ext cx="6338475" cy="3403160"/>
          </a:xfrm>
          <a:prstGeom prst="rect">
            <a:avLst/>
          </a:prstGeom>
        </p:spPr>
      </p:pic>
      <p:pic>
        <p:nvPicPr>
          <p:cNvPr id="8" name="Picture 7">
            <a:extLst>
              <a:ext uri="{FF2B5EF4-FFF2-40B4-BE49-F238E27FC236}">
                <a16:creationId xmlns:a16="http://schemas.microsoft.com/office/drawing/2014/main" id="{3DC8EB7D-601C-4730-B0BE-10E92FE711C5}"/>
              </a:ext>
            </a:extLst>
          </p:cNvPr>
          <p:cNvPicPr>
            <a:picLocks noChangeAspect="1"/>
          </p:cNvPicPr>
          <p:nvPr/>
        </p:nvPicPr>
        <p:blipFill>
          <a:blip r:embed="rId4"/>
          <a:stretch>
            <a:fillRect/>
          </a:stretch>
        </p:blipFill>
        <p:spPr>
          <a:xfrm>
            <a:off x="622728" y="3737113"/>
            <a:ext cx="9610725" cy="2984362"/>
          </a:xfrm>
          <a:prstGeom prst="rect">
            <a:avLst/>
          </a:prstGeom>
        </p:spPr>
      </p:pic>
    </p:spTree>
    <p:extLst>
      <p:ext uri="{BB962C8B-B14F-4D97-AF65-F5344CB8AC3E}">
        <p14:creationId xmlns:p14="http://schemas.microsoft.com/office/powerpoint/2010/main" val="3798744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25A07C1-62D0-4733-BE21-A9ACEE910516}"/>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3E8BD819-C1ED-4C04-A5E0-CEA9FFC3B392}"/>
              </a:ext>
            </a:extLst>
          </p:cNvPr>
          <p:cNvSpPr>
            <a:spLocks noGrp="1"/>
          </p:cNvSpPr>
          <p:nvPr>
            <p:ph type="sldNum" sz="quarter" idx="12"/>
          </p:nvPr>
        </p:nvSpPr>
        <p:spPr/>
        <p:txBody>
          <a:bodyPr/>
          <a:lstStyle/>
          <a:p>
            <a:fld id="{33BCD95E-A428-4E8F-A603-A71E22D42A60}" type="slidenum">
              <a:rPr lang="th-TH" smtClean="0"/>
              <a:t>41</a:t>
            </a:fld>
            <a:endParaRPr lang="th-TH"/>
          </a:p>
        </p:txBody>
      </p:sp>
      <p:pic>
        <p:nvPicPr>
          <p:cNvPr id="6" name="Picture 5">
            <a:extLst>
              <a:ext uri="{FF2B5EF4-FFF2-40B4-BE49-F238E27FC236}">
                <a16:creationId xmlns:a16="http://schemas.microsoft.com/office/drawing/2014/main" id="{7F5569B0-1537-4DCC-8124-5641B1ACFF36}"/>
              </a:ext>
            </a:extLst>
          </p:cNvPr>
          <p:cNvPicPr>
            <a:picLocks noChangeAspect="1"/>
          </p:cNvPicPr>
          <p:nvPr/>
        </p:nvPicPr>
        <p:blipFill>
          <a:blip r:embed="rId2"/>
          <a:stretch>
            <a:fillRect/>
          </a:stretch>
        </p:blipFill>
        <p:spPr>
          <a:xfrm>
            <a:off x="346711" y="136525"/>
            <a:ext cx="8572500" cy="3292475"/>
          </a:xfrm>
          <a:prstGeom prst="rect">
            <a:avLst/>
          </a:prstGeom>
        </p:spPr>
      </p:pic>
      <p:pic>
        <p:nvPicPr>
          <p:cNvPr id="7" name="Picture 6">
            <a:extLst>
              <a:ext uri="{FF2B5EF4-FFF2-40B4-BE49-F238E27FC236}">
                <a16:creationId xmlns:a16="http://schemas.microsoft.com/office/drawing/2014/main" id="{DED9AE66-3057-4EA7-8350-48D8E2F0B4FB}"/>
              </a:ext>
            </a:extLst>
          </p:cNvPr>
          <p:cNvPicPr>
            <a:picLocks noChangeAspect="1"/>
          </p:cNvPicPr>
          <p:nvPr/>
        </p:nvPicPr>
        <p:blipFill>
          <a:blip r:embed="rId3"/>
          <a:stretch>
            <a:fillRect/>
          </a:stretch>
        </p:blipFill>
        <p:spPr>
          <a:xfrm>
            <a:off x="5947575" y="2997641"/>
            <a:ext cx="6027999" cy="3723833"/>
          </a:xfrm>
          <a:prstGeom prst="rect">
            <a:avLst/>
          </a:prstGeom>
        </p:spPr>
      </p:pic>
    </p:spTree>
    <p:extLst>
      <p:ext uri="{BB962C8B-B14F-4D97-AF65-F5344CB8AC3E}">
        <p14:creationId xmlns:p14="http://schemas.microsoft.com/office/powerpoint/2010/main" val="39256757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B53DA08-7524-4A3A-9E44-B48191631D13}"/>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6C5A0B11-D4A0-4A16-8825-5CD6CC651EBF}"/>
              </a:ext>
            </a:extLst>
          </p:cNvPr>
          <p:cNvSpPr>
            <a:spLocks noGrp="1"/>
          </p:cNvSpPr>
          <p:nvPr>
            <p:ph type="sldNum" sz="quarter" idx="12"/>
          </p:nvPr>
        </p:nvSpPr>
        <p:spPr/>
        <p:txBody>
          <a:bodyPr/>
          <a:lstStyle/>
          <a:p>
            <a:fld id="{33BCD95E-A428-4E8F-A603-A71E22D42A60}" type="slidenum">
              <a:rPr lang="th-TH" smtClean="0"/>
              <a:t>42</a:t>
            </a:fld>
            <a:endParaRPr lang="th-TH"/>
          </a:p>
        </p:txBody>
      </p:sp>
      <p:pic>
        <p:nvPicPr>
          <p:cNvPr id="6" name="Picture 5">
            <a:extLst>
              <a:ext uri="{FF2B5EF4-FFF2-40B4-BE49-F238E27FC236}">
                <a16:creationId xmlns:a16="http://schemas.microsoft.com/office/drawing/2014/main" id="{C714DB18-AC13-4B00-8AA8-BA75B6A22EBD}"/>
              </a:ext>
            </a:extLst>
          </p:cNvPr>
          <p:cNvPicPr>
            <a:picLocks noChangeAspect="1"/>
          </p:cNvPicPr>
          <p:nvPr/>
        </p:nvPicPr>
        <p:blipFill>
          <a:blip r:embed="rId2"/>
          <a:stretch>
            <a:fillRect/>
          </a:stretch>
        </p:blipFill>
        <p:spPr>
          <a:xfrm>
            <a:off x="94463" y="338137"/>
            <a:ext cx="7439025" cy="6200775"/>
          </a:xfrm>
          <a:prstGeom prst="rect">
            <a:avLst/>
          </a:prstGeom>
        </p:spPr>
      </p:pic>
      <p:pic>
        <p:nvPicPr>
          <p:cNvPr id="7" name="Picture 6">
            <a:extLst>
              <a:ext uri="{FF2B5EF4-FFF2-40B4-BE49-F238E27FC236}">
                <a16:creationId xmlns:a16="http://schemas.microsoft.com/office/drawing/2014/main" id="{CFFD7636-0CC6-43EC-89D0-E83CD08467C4}"/>
              </a:ext>
            </a:extLst>
          </p:cNvPr>
          <p:cNvPicPr>
            <a:picLocks noChangeAspect="1"/>
          </p:cNvPicPr>
          <p:nvPr/>
        </p:nvPicPr>
        <p:blipFill>
          <a:blip r:embed="rId3"/>
          <a:stretch>
            <a:fillRect/>
          </a:stretch>
        </p:blipFill>
        <p:spPr>
          <a:xfrm>
            <a:off x="7970768" y="950940"/>
            <a:ext cx="4022863" cy="4956120"/>
          </a:xfrm>
          <a:prstGeom prst="rect">
            <a:avLst/>
          </a:prstGeom>
        </p:spPr>
      </p:pic>
    </p:spTree>
    <p:extLst>
      <p:ext uri="{BB962C8B-B14F-4D97-AF65-F5344CB8AC3E}">
        <p14:creationId xmlns:p14="http://schemas.microsoft.com/office/powerpoint/2010/main" val="1412491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D17006-3BD3-4F0A-BC29-D3B0B80C930C}"/>
              </a:ext>
            </a:extLst>
          </p:cNvPr>
          <p:cNvPicPr>
            <a:picLocks noChangeAspect="1"/>
          </p:cNvPicPr>
          <p:nvPr/>
        </p:nvPicPr>
        <p:blipFill>
          <a:blip r:embed="rId2"/>
          <a:stretch>
            <a:fillRect/>
          </a:stretch>
        </p:blipFill>
        <p:spPr>
          <a:xfrm>
            <a:off x="148550" y="2404397"/>
            <a:ext cx="2095560" cy="1737360"/>
          </a:xfrm>
          <a:prstGeom prst="rect">
            <a:avLst/>
          </a:prstGeom>
        </p:spPr>
      </p:pic>
      <p:pic>
        <p:nvPicPr>
          <p:cNvPr id="7" name="Picture 6">
            <a:extLst>
              <a:ext uri="{FF2B5EF4-FFF2-40B4-BE49-F238E27FC236}">
                <a16:creationId xmlns:a16="http://schemas.microsoft.com/office/drawing/2014/main" id="{02836F1E-3F31-47A1-9D1D-7F9CB1794F20}"/>
              </a:ext>
            </a:extLst>
          </p:cNvPr>
          <p:cNvPicPr>
            <a:picLocks noChangeAspect="1"/>
          </p:cNvPicPr>
          <p:nvPr/>
        </p:nvPicPr>
        <p:blipFill>
          <a:blip r:embed="rId3"/>
          <a:stretch>
            <a:fillRect/>
          </a:stretch>
        </p:blipFill>
        <p:spPr>
          <a:xfrm>
            <a:off x="4621589" y="2560320"/>
            <a:ext cx="1828047" cy="1737360"/>
          </a:xfrm>
          <a:prstGeom prst="rect">
            <a:avLst/>
          </a:prstGeom>
        </p:spPr>
      </p:pic>
      <p:sp>
        <p:nvSpPr>
          <p:cNvPr id="8" name="Title 1">
            <a:extLst>
              <a:ext uri="{FF2B5EF4-FFF2-40B4-BE49-F238E27FC236}">
                <a16:creationId xmlns:a16="http://schemas.microsoft.com/office/drawing/2014/main" id="{18047F8C-80CE-473D-B0B4-34B3C183D911}"/>
              </a:ext>
            </a:extLst>
          </p:cNvPr>
          <p:cNvSpPr>
            <a:spLocks noGrp="1"/>
          </p:cNvSpPr>
          <p:nvPr>
            <p:ph type="title"/>
          </p:nvPr>
        </p:nvSpPr>
        <p:spPr>
          <a:xfrm>
            <a:off x="82826" y="44416"/>
            <a:ext cx="10515600" cy="620836"/>
          </a:xfrm>
        </p:spPr>
        <p:txBody>
          <a:bodyPr>
            <a:noAutofit/>
          </a:bodyPr>
          <a:lstStyle/>
          <a:p>
            <a:r>
              <a:rPr lang="en-US" sz="3200" b="1" dirty="0">
                <a:solidFill>
                  <a:srgbClr val="7030A0"/>
                </a:solidFill>
              </a:rPr>
              <a:t>BUS INCIDENCE MATRIX A</a:t>
            </a:r>
            <a:endParaRPr lang="th-TH" sz="3200" b="1" dirty="0">
              <a:solidFill>
                <a:srgbClr val="7030A0"/>
              </a:solidFill>
            </a:endParaRPr>
          </a:p>
        </p:txBody>
      </p:sp>
      <p:pic>
        <p:nvPicPr>
          <p:cNvPr id="9" name="Picture 8">
            <a:extLst>
              <a:ext uri="{FF2B5EF4-FFF2-40B4-BE49-F238E27FC236}">
                <a16:creationId xmlns:a16="http://schemas.microsoft.com/office/drawing/2014/main" id="{C7349FBD-F837-4C77-A710-8AF68BC6D3B2}"/>
              </a:ext>
            </a:extLst>
          </p:cNvPr>
          <p:cNvPicPr>
            <a:picLocks noChangeAspect="1"/>
          </p:cNvPicPr>
          <p:nvPr/>
        </p:nvPicPr>
        <p:blipFill>
          <a:blip r:embed="rId4"/>
          <a:stretch>
            <a:fillRect/>
          </a:stretch>
        </p:blipFill>
        <p:spPr>
          <a:xfrm>
            <a:off x="6777530" y="2560320"/>
            <a:ext cx="1659612" cy="1737360"/>
          </a:xfrm>
          <a:prstGeom prst="rect">
            <a:avLst/>
          </a:prstGeom>
        </p:spPr>
      </p:pic>
      <p:sp>
        <p:nvSpPr>
          <p:cNvPr id="10" name="TextBox 9">
            <a:extLst>
              <a:ext uri="{FF2B5EF4-FFF2-40B4-BE49-F238E27FC236}">
                <a16:creationId xmlns:a16="http://schemas.microsoft.com/office/drawing/2014/main" id="{ECFD9631-9F92-4EC6-9670-8B5BF269D7A1}"/>
              </a:ext>
            </a:extLst>
          </p:cNvPr>
          <p:cNvSpPr txBox="1"/>
          <p:nvPr/>
        </p:nvSpPr>
        <p:spPr>
          <a:xfrm>
            <a:off x="2259496" y="3273077"/>
            <a:ext cx="6162260" cy="369332"/>
          </a:xfrm>
          <a:prstGeom prst="rect">
            <a:avLst/>
          </a:prstGeom>
          <a:noFill/>
        </p:spPr>
        <p:txBody>
          <a:bodyPr wrap="square" rtlCol="0">
            <a:spAutoFit/>
          </a:bodyPr>
          <a:lstStyle/>
          <a:p>
            <a:r>
              <a:rPr lang="en-US" sz="1800" dirty="0"/>
              <a:t>Node Incidence Matrix =                                     = </a:t>
            </a:r>
            <a:endParaRPr lang="th-TH" sz="1800" dirty="0"/>
          </a:p>
        </p:txBody>
      </p:sp>
      <p:sp>
        <p:nvSpPr>
          <p:cNvPr id="12" name="TextBox 11">
            <a:extLst>
              <a:ext uri="{FF2B5EF4-FFF2-40B4-BE49-F238E27FC236}">
                <a16:creationId xmlns:a16="http://schemas.microsoft.com/office/drawing/2014/main" id="{38EEAB54-0452-451B-96B6-77A1B29FAB7F}"/>
              </a:ext>
            </a:extLst>
          </p:cNvPr>
          <p:cNvSpPr txBox="1"/>
          <p:nvPr/>
        </p:nvSpPr>
        <p:spPr>
          <a:xfrm>
            <a:off x="296187" y="564543"/>
            <a:ext cx="11599626" cy="1323439"/>
          </a:xfrm>
          <a:prstGeom prst="rect">
            <a:avLst/>
          </a:prstGeom>
          <a:noFill/>
        </p:spPr>
        <p:txBody>
          <a:bodyPr wrap="square" rtlCol="0">
            <a:spAutoFit/>
          </a:bodyPr>
          <a:lstStyle/>
          <a:p>
            <a:pPr algn="just"/>
            <a:r>
              <a:rPr lang="en-US" sz="2000" dirty="0"/>
              <a:t>Any node of a connected graph can be selected as the reference node. Then, the variables of other nodes, referred to as buses, can be measured with respect to the assigned reference. The matrix obtained from A</a:t>
            </a:r>
            <a:r>
              <a:rPr lang="en-US" sz="2000" baseline="30000" dirty="0"/>
              <a:t>^ </a:t>
            </a:r>
            <a:r>
              <a:rPr lang="en-US" sz="2000" dirty="0"/>
              <a:t> by deleting the column corresponding to the reference node is the element-bus incidence matrix A, which will be called the bus incidence matrix. The dimension of this matrix is e x (n-1).</a:t>
            </a:r>
            <a:endParaRPr lang="th-TH" sz="2000" dirty="0"/>
          </a:p>
        </p:txBody>
      </p:sp>
      <p:pic>
        <p:nvPicPr>
          <p:cNvPr id="13" name="Picture 12">
            <a:extLst>
              <a:ext uri="{FF2B5EF4-FFF2-40B4-BE49-F238E27FC236}">
                <a16:creationId xmlns:a16="http://schemas.microsoft.com/office/drawing/2014/main" id="{F6ABCE6D-1841-4A1D-A668-A07EF6D60EDD}"/>
              </a:ext>
            </a:extLst>
          </p:cNvPr>
          <p:cNvPicPr>
            <a:picLocks noChangeAspect="1"/>
          </p:cNvPicPr>
          <p:nvPr/>
        </p:nvPicPr>
        <p:blipFill>
          <a:blip r:embed="rId5"/>
          <a:stretch>
            <a:fillRect/>
          </a:stretch>
        </p:blipFill>
        <p:spPr>
          <a:xfrm>
            <a:off x="5444030" y="4428876"/>
            <a:ext cx="2667000" cy="2266553"/>
          </a:xfrm>
          <a:prstGeom prst="rect">
            <a:avLst/>
          </a:prstGeom>
        </p:spPr>
      </p:pic>
      <p:sp>
        <p:nvSpPr>
          <p:cNvPr id="14" name="Rectangle 13">
            <a:extLst>
              <a:ext uri="{FF2B5EF4-FFF2-40B4-BE49-F238E27FC236}">
                <a16:creationId xmlns:a16="http://schemas.microsoft.com/office/drawing/2014/main" id="{CE18B10A-4F07-4F6F-82B3-1EE719445A4F}"/>
              </a:ext>
            </a:extLst>
          </p:cNvPr>
          <p:cNvSpPr/>
          <p:nvPr/>
        </p:nvSpPr>
        <p:spPr>
          <a:xfrm>
            <a:off x="2015030" y="5374998"/>
            <a:ext cx="6096000" cy="400110"/>
          </a:xfrm>
          <a:prstGeom prst="rect">
            <a:avLst/>
          </a:prstGeom>
        </p:spPr>
        <p:txBody>
          <a:bodyPr>
            <a:spAutoFit/>
          </a:bodyPr>
          <a:lstStyle/>
          <a:p>
            <a:r>
              <a:rPr lang="en-US" sz="2000" dirty="0"/>
              <a:t>Bus Incidence Matrix =  A</a:t>
            </a:r>
            <a:endParaRPr lang="th-TH" sz="2000" dirty="0"/>
          </a:p>
        </p:txBody>
      </p:sp>
      <p:cxnSp>
        <p:nvCxnSpPr>
          <p:cNvPr id="17" name="Straight Connector 16">
            <a:extLst>
              <a:ext uri="{FF2B5EF4-FFF2-40B4-BE49-F238E27FC236}">
                <a16:creationId xmlns:a16="http://schemas.microsoft.com/office/drawing/2014/main" id="{250DC707-48CE-47EE-8743-76A606436DCD}"/>
              </a:ext>
            </a:extLst>
          </p:cNvPr>
          <p:cNvCxnSpPr/>
          <p:nvPr/>
        </p:nvCxnSpPr>
        <p:spPr>
          <a:xfrm>
            <a:off x="5414471" y="4875650"/>
            <a:ext cx="2767421" cy="0"/>
          </a:xfrm>
          <a:prstGeom prst="line">
            <a:avLst/>
          </a:prstGeom>
          <a:ln w="28575">
            <a:solidFill>
              <a:srgbClr val="C00000"/>
            </a:solidFill>
            <a:prstDash val="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CE46AD-2491-496D-B138-7314613182AE}"/>
              </a:ext>
            </a:extLst>
          </p:cNvPr>
          <p:cNvCxnSpPr/>
          <p:nvPr/>
        </p:nvCxnSpPr>
        <p:spPr>
          <a:xfrm>
            <a:off x="5788550" y="4532243"/>
            <a:ext cx="0" cy="2091194"/>
          </a:xfrm>
          <a:prstGeom prst="line">
            <a:avLst/>
          </a:prstGeom>
          <a:ln w="28575">
            <a:solidFill>
              <a:srgbClr val="C00000"/>
            </a:solidFill>
            <a:prstDash val="dashDot"/>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DCEACB1-CD00-4726-B454-20AFD68948C3}"/>
              </a:ext>
            </a:extLst>
          </p:cNvPr>
          <p:cNvSpPr/>
          <p:nvPr/>
        </p:nvSpPr>
        <p:spPr>
          <a:xfrm>
            <a:off x="8827115" y="2174011"/>
            <a:ext cx="2968487" cy="646331"/>
          </a:xfrm>
          <a:prstGeom prst="rect">
            <a:avLst/>
          </a:prstGeom>
        </p:spPr>
        <p:txBody>
          <a:bodyPr wrap="square">
            <a:spAutoFit/>
          </a:bodyPr>
          <a:lstStyle/>
          <a:p>
            <a:r>
              <a:rPr lang="en-US" sz="1800" dirty="0"/>
              <a:t>The dimension of this matrix is e x (n-1) = 6 x (4-1) = 6 x 3.</a:t>
            </a:r>
          </a:p>
        </p:txBody>
      </p:sp>
    </p:spTree>
    <p:extLst>
      <p:ext uri="{BB962C8B-B14F-4D97-AF65-F5344CB8AC3E}">
        <p14:creationId xmlns:p14="http://schemas.microsoft.com/office/powerpoint/2010/main" val="183765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BE04-D822-4C39-98AC-DFEF50B2C21B}"/>
              </a:ext>
            </a:extLst>
          </p:cNvPr>
          <p:cNvSpPr>
            <a:spLocks noGrp="1"/>
          </p:cNvSpPr>
          <p:nvPr>
            <p:ph type="title"/>
          </p:nvPr>
        </p:nvSpPr>
        <p:spPr>
          <a:xfrm>
            <a:off x="170290" y="31113"/>
            <a:ext cx="11923644" cy="843531"/>
          </a:xfrm>
        </p:spPr>
        <p:txBody>
          <a:bodyPr>
            <a:noAutofit/>
          </a:bodyPr>
          <a:lstStyle/>
          <a:p>
            <a:r>
              <a:rPr lang="en-US" sz="3200" b="1" dirty="0">
                <a:solidFill>
                  <a:srgbClr val="7030A0"/>
                </a:solidFill>
              </a:rPr>
              <a:t>Q:	Find the Bus Incidence matrix of the graph as shown in Figure given below</a:t>
            </a:r>
            <a:endParaRPr lang="th-TH" sz="3200" b="1" dirty="0">
              <a:solidFill>
                <a:srgbClr val="7030A0"/>
              </a:solidFill>
            </a:endParaRPr>
          </a:p>
        </p:txBody>
      </p:sp>
      <p:sp>
        <p:nvSpPr>
          <p:cNvPr id="4" name="Date Placeholder 3">
            <a:extLst>
              <a:ext uri="{FF2B5EF4-FFF2-40B4-BE49-F238E27FC236}">
                <a16:creationId xmlns:a16="http://schemas.microsoft.com/office/drawing/2014/main" id="{BB235414-54CF-4566-9B4F-649E24B5FA65}"/>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C2C290FE-494E-4B25-BA83-DB75213E42B6}"/>
              </a:ext>
            </a:extLst>
          </p:cNvPr>
          <p:cNvSpPr>
            <a:spLocks noGrp="1"/>
          </p:cNvSpPr>
          <p:nvPr>
            <p:ph type="sldNum" sz="quarter" idx="12"/>
          </p:nvPr>
        </p:nvSpPr>
        <p:spPr/>
        <p:txBody>
          <a:bodyPr/>
          <a:lstStyle/>
          <a:p>
            <a:fld id="{33BCD95E-A428-4E8F-A603-A71E22D42A60}" type="slidenum">
              <a:rPr lang="th-TH" smtClean="0"/>
              <a:t>6</a:t>
            </a:fld>
            <a:endParaRPr lang="th-TH"/>
          </a:p>
        </p:txBody>
      </p:sp>
      <p:pic>
        <p:nvPicPr>
          <p:cNvPr id="6" name="Picture 5">
            <a:extLst>
              <a:ext uri="{FF2B5EF4-FFF2-40B4-BE49-F238E27FC236}">
                <a16:creationId xmlns:a16="http://schemas.microsoft.com/office/drawing/2014/main" id="{8F18B79D-E380-4FB6-A17A-507A718962DF}"/>
              </a:ext>
            </a:extLst>
          </p:cNvPr>
          <p:cNvPicPr>
            <a:picLocks noChangeAspect="1"/>
          </p:cNvPicPr>
          <p:nvPr/>
        </p:nvPicPr>
        <p:blipFill>
          <a:blip r:embed="rId2"/>
          <a:stretch>
            <a:fillRect/>
          </a:stretch>
        </p:blipFill>
        <p:spPr>
          <a:xfrm>
            <a:off x="170290" y="1051831"/>
            <a:ext cx="6309360" cy="2990110"/>
          </a:xfrm>
          <a:prstGeom prst="rect">
            <a:avLst/>
          </a:prstGeom>
        </p:spPr>
      </p:pic>
      <p:sp>
        <p:nvSpPr>
          <p:cNvPr id="9" name="Rectangle 8">
            <a:extLst>
              <a:ext uri="{FF2B5EF4-FFF2-40B4-BE49-F238E27FC236}">
                <a16:creationId xmlns:a16="http://schemas.microsoft.com/office/drawing/2014/main" id="{DE09C696-DD7C-47F3-953A-4BE59EE0BF16}"/>
              </a:ext>
            </a:extLst>
          </p:cNvPr>
          <p:cNvSpPr/>
          <p:nvPr/>
        </p:nvSpPr>
        <p:spPr>
          <a:xfrm>
            <a:off x="79513" y="962108"/>
            <a:ext cx="9978887" cy="325702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8" name="Picture 7">
            <a:extLst>
              <a:ext uri="{FF2B5EF4-FFF2-40B4-BE49-F238E27FC236}">
                <a16:creationId xmlns:a16="http://schemas.microsoft.com/office/drawing/2014/main" id="{839DF04D-AE85-4786-9C34-D71B17791336}"/>
              </a:ext>
            </a:extLst>
          </p:cNvPr>
          <p:cNvPicPr>
            <a:picLocks noChangeAspect="1"/>
          </p:cNvPicPr>
          <p:nvPr/>
        </p:nvPicPr>
        <p:blipFill>
          <a:blip r:embed="rId3"/>
          <a:stretch>
            <a:fillRect/>
          </a:stretch>
        </p:blipFill>
        <p:spPr>
          <a:xfrm>
            <a:off x="6943145" y="1288254"/>
            <a:ext cx="2651760" cy="2753687"/>
          </a:xfrm>
          <a:prstGeom prst="rect">
            <a:avLst/>
          </a:prstGeom>
        </p:spPr>
      </p:pic>
      <p:sp>
        <p:nvSpPr>
          <p:cNvPr id="12" name="TextBox 11">
            <a:extLst>
              <a:ext uri="{FF2B5EF4-FFF2-40B4-BE49-F238E27FC236}">
                <a16:creationId xmlns:a16="http://schemas.microsoft.com/office/drawing/2014/main" id="{3E7F3CC0-8246-4150-8EBF-6DCF323929D6}"/>
              </a:ext>
            </a:extLst>
          </p:cNvPr>
          <p:cNvSpPr txBox="1"/>
          <p:nvPr/>
        </p:nvSpPr>
        <p:spPr>
          <a:xfrm>
            <a:off x="572494" y="3562184"/>
            <a:ext cx="2528515" cy="523220"/>
          </a:xfrm>
          <a:prstGeom prst="rect">
            <a:avLst/>
          </a:prstGeom>
          <a:noFill/>
        </p:spPr>
        <p:txBody>
          <a:bodyPr wrap="square" rtlCol="0">
            <a:spAutoFit/>
          </a:bodyPr>
          <a:lstStyle/>
          <a:p>
            <a:r>
              <a:rPr lang="en-US" dirty="0"/>
              <a:t>Page No 32</a:t>
            </a:r>
            <a:endParaRPr lang="th-TH" dirty="0"/>
          </a:p>
        </p:txBody>
      </p:sp>
    </p:spTree>
    <p:extLst>
      <p:ext uri="{BB962C8B-B14F-4D97-AF65-F5344CB8AC3E}">
        <p14:creationId xmlns:p14="http://schemas.microsoft.com/office/powerpoint/2010/main" val="921653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EB7A-535A-419E-A895-072C3E2849AB}"/>
              </a:ext>
            </a:extLst>
          </p:cNvPr>
          <p:cNvSpPr>
            <a:spLocks noGrp="1"/>
          </p:cNvSpPr>
          <p:nvPr>
            <p:ph type="title"/>
          </p:nvPr>
        </p:nvSpPr>
        <p:spPr>
          <a:xfrm>
            <a:off x="838200" y="126641"/>
            <a:ext cx="10515600" cy="554395"/>
          </a:xfrm>
        </p:spPr>
        <p:txBody>
          <a:bodyPr>
            <a:noAutofit/>
          </a:bodyPr>
          <a:lstStyle/>
          <a:p>
            <a:pPr algn="ctr"/>
            <a:r>
              <a:rPr lang="en-US" sz="3200" b="1" dirty="0">
                <a:solidFill>
                  <a:srgbClr val="7030A0"/>
                </a:solidFill>
              </a:rPr>
              <a:t>Can we form Node Incidence Matrix From Bus Incidence Matrix?</a:t>
            </a:r>
            <a:endParaRPr lang="th-TH" sz="3200" b="1" dirty="0">
              <a:solidFill>
                <a:srgbClr val="7030A0"/>
              </a:solidFill>
            </a:endParaRPr>
          </a:p>
        </p:txBody>
      </p:sp>
      <p:sp>
        <p:nvSpPr>
          <p:cNvPr id="3" name="Content Placeholder 2">
            <a:extLst>
              <a:ext uri="{FF2B5EF4-FFF2-40B4-BE49-F238E27FC236}">
                <a16:creationId xmlns:a16="http://schemas.microsoft.com/office/drawing/2014/main" id="{A030238B-C0DC-4C33-B7C3-10D3E51A1199}"/>
              </a:ext>
            </a:extLst>
          </p:cNvPr>
          <p:cNvSpPr>
            <a:spLocks noGrp="1"/>
          </p:cNvSpPr>
          <p:nvPr>
            <p:ph idx="1"/>
          </p:nvPr>
        </p:nvSpPr>
        <p:spPr>
          <a:xfrm>
            <a:off x="551953" y="784004"/>
            <a:ext cx="10515600" cy="4351338"/>
          </a:xfrm>
        </p:spPr>
        <p:txBody>
          <a:bodyPr/>
          <a:lstStyle/>
          <a:p>
            <a:r>
              <a:rPr lang="en-US" dirty="0"/>
              <a:t>Yes, you put any value that sum of column is zero</a:t>
            </a:r>
            <a:endParaRPr lang="th-TH" dirty="0"/>
          </a:p>
        </p:txBody>
      </p:sp>
      <p:sp>
        <p:nvSpPr>
          <p:cNvPr id="4" name="Date Placeholder 3">
            <a:extLst>
              <a:ext uri="{FF2B5EF4-FFF2-40B4-BE49-F238E27FC236}">
                <a16:creationId xmlns:a16="http://schemas.microsoft.com/office/drawing/2014/main" id="{8918363C-BB59-4531-AEFD-EE32AC8F98BE}"/>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03E67147-D15D-4021-A002-450A2D6010CF}"/>
              </a:ext>
            </a:extLst>
          </p:cNvPr>
          <p:cNvSpPr>
            <a:spLocks noGrp="1"/>
          </p:cNvSpPr>
          <p:nvPr>
            <p:ph type="sldNum" sz="quarter" idx="12"/>
          </p:nvPr>
        </p:nvSpPr>
        <p:spPr/>
        <p:txBody>
          <a:bodyPr/>
          <a:lstStyle/>
          <a:p>
            <a:fld id="{33BCD95E-A428-4E8F-A603-A71E22D42A60}" type="slidenum">
              <a:rPr lang="th-TH" smtClean="0"/>
              <a:t>7</a:t>
            </a:fld>
            <a:endParaRPr lang="th-TH"/>
          </a:p>
        </p:txBody>
      </p:sp>
      <p:pic>
        <p:nvPicPr>
          <p:cNvPr id="7" name="Picture 6">
            <a:extLst>
              <a:ext uri="{FF2B5EF4-FFF2-40B4-BE49-F238E27FC236}">
                <a16:creationId xmlns:a16="http://schemas.microsoft.com/office/drawing/2014/main" id="{2D43C207-88A5-4290-B93D-98F03053F59C}"/>
              </a:ext>
            </a:extLst>
          </p:cNvPr>
          <p:cNvPicPr>
            <a:picLocks noChangeAspect="1"/>
          </p:cNvPicPr>
          <p:nvPr/>
        </p:nvPicPr>
        <p:blipFill>
          <a:blip r:embed="rId2"/>
          <a:stretch>
            <a:fillRect/>
          </a:stretch>
        </p:blipFill>
        <p:spPr>
          <a:xfrm>
            <a:off x="318053" y="1241563"/>
            <a:ext cx="4191000" cy="4276725"/>
          </a:xfrm>
          <a:prstGeom prst="rect">
            <a:avLst/>
          </a:prstGeom>
        </p:spPr>
      </p:pic>
      <p:pic>
        <p:nvPicPr>
          <p:cNvPr id="8" name="Picture 7">
            <a:extLst>
              <a:ext uri="{FF2B5EF4-FFF2-40B4-BE49-F238E27FC236}">
                <a16:creationId xmlns:a16="http://schemas.microsoft.com/office/drawing/2014/main" id="{F0A392A9-BD75-497A-BAD4-A72B8B876F9E}"/>
              </a:ext>
            </a:extLst>
          </p:cNvPr>
          <p:cNvPicPr>
            <a:picLocks noChangeAspect="1"/>
          </p:cNvPicPr>
          <p:nvPr/>
        </p:nvPicPr>
        <p:blipFill>
          <a:blip r:embed="rId3"/>
          <a:stretch>
            <a:fillRect/>
          </a:stretch>
        </p:blipFill>
        <p:spPr>
          <a:xfrm>
            <a:off x="6623933" y="1332705"/>
            <a:ext cx="4324350" cy="4371975"/>
          </a:xfrm>
          <a:prstGeom prst="rect">
            <a:avLst/>
          </a:prstGeom>
        </p:spPr>
      </p:pic>
      <p:sp>
        <p:nvSpPr>
          <p:cNvPr id="9" name="TextBox 8">
            <a:extLst>
              <a:ext uri="{FF2B5EF4-FFF2-40B4-BE49-F238E27FC236}">
                <a16:creationId xmlns:a16="http://schemas.microsoft.com/office/drawing/2014/main" id="{39F338D1-71BB-43FD-8FC2-6FDA4DA2CF12}"/>
              </a:ext>
            </a:extLst>
          </p:cNvPr>
          <p:cNvSpPr txBox="1"/>
          <p:nvPr/>
        </p:nvSpPr>
        <p:spPr>
          <a:xfrm>
            <a:off x="1192696" y="5828306"/>
            <a:ext cx="11084118" cy="461665"/>
          </a:xfrm>
          <a:prstGeom prst="rect">
            <a:avLst/>
          </a:prstGeom>
          <a:noFill/>
        </p:spPr>
        <p:txBody>
          <a:bodyPr wrap="square" rtlCol="0">
            <a:spAutoFit/>
          </a:bodyPr>
          <a:lstStyle/>
          <a:p>
            <a:r>
              <a:rPr lang="en-US" sz="2400" dirty="0">
                <a:solidFill>
                  <a:srgbClr val="00B050"/>
                </a:solidFill>
              </a:rPr>
              <a:t>Bus Incidence Matrix				                    Node Incidence Matrix</a:t>
            </a:r>
            <a:endParaRPr lang="th-TH" sz="2400" dirty="0">
              <a:solidFill>
                <a:srgbClr val="00B050"/>
              </a:solidFill>
            </a:endParaRPr>
          </a:p>
        </p:txBody>
      </p:sp>
    </p:spTree>
    <p:extLst>
      <p:ext uri="{BB962C8B-B14F-4D97-AF65-F5344CB8AC3E}">
        <p14:creationId xmlns:p14="http://schemas.microsoft.com/office/powerpoint/2010/main" val="689086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1F1E-8387-4FAA-AA4B-8DF51C239728}"/>
              </a:ext>
            </a:extLst>
          </p:cNvPr>
          <p:cNvSpPr>
            <a:spLocks noGrp="1"/>
          </p:cNvSpPr>
          <p:nvPr>
            <p:ph type="title"/>
          </p:nvPr>
        </p:nvSpPr>
        <p:spPr/>
        <p:txBody>
          <a:bodyPr/>
          <a:lstStyle/>
          <a:p>
            <a:pPr algn="ctr"/>
            <a:r>
              <a:rPr lang="en-US" b="1" dirty="0">
                <a:solidFill>
                  <a:srgbClr val="7030A0"/>
                </a:solidFill>
              </a:rPr>
              <a:t>Q: Find the Bus Incidence Matrix of the graph given below</a:t>
            </a:r>
            <a:endParaRPr lang="th-TH" b="1" dirty="0">
              <a:solidFill>
                <a:srgbClr val="7030A0"/>
              </a:solidFill>
            </a:endParaRPr>
          </a:p>
        </p:txBody>
      </p:sp>
      <p:sp>
        <p:nvSpPr>
          <p:cNvPr id="4" name="Date Placeholder 3">
            <a:extLst>
              <a:ext uri="{FF2B5EF4-FFF2-40B4-BE49-F238E27FC236}">
                <a16:creationId xmlns:a16="http://schemas.microsoft.com/office/drawing/2014/main" id="{D9FFB55B-B59E-4626-9243-B29FB9AF2F97}"/>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7A103235-AA5E-40ED-A573-F290AC52CA43}"/>
              </a:ext>
            </a:extLst>
          </p:cNvPr>
          <p:cNvSpPr>
            <a:spLocks noGrp="1"/>
          </p:cNvSpPr>
          <p:nvPr>
            <p:ph type="sldNum" sz="quarter" idx="12"/>
          </p:nvPr>
        </p:nvSpPr>
        <p:spPr/>
        <p:txBody>
          <a:bodyPr/>
          <a:lstStyle/>
          <a:p>
            <a:fld id="{33BCD95E-A428-4E8F-A603-A71E22D42A60}" type="slidenum">
              <a:rPr lang="th-TH" smtClean="0"/>
              <a:t>8</a:t>
            </a:fld>
            <a:endParaRPr lang="th-TH"/>
          </a:p>
        </p:txBody>
      </p:sp>
      <p:pic>
        <p:nvPicPr>
          <p:cNvPr id="6" name="Picture 5">
            <a:extLst>
              <a:ext uri="{FF2B5EF4-FFF2-40B4-BE49-F238E27FC236}">
                <a16:creationId xmlns:a16="http://schemas.microsoft.com/office/drawing/2014/main" id="{DD0E6D69-8C15-418D-A85B-B62BBC0FFE2A}"/>
              </a:ext>
            </a:extLst>
          </p:cNvPr>
          <p:cNvPicPr>
            <a:picLocks noChangeAspect="1"/>
          </p:cNvPicPr>
          <p:nvPr/>
        </p:nvPicPr>
        <p:blipFill>
          <a:blip r:embed="rId2"/>
          <a:stretch>
            <a:fillRect/>
          </a:stretch>
        </p:blipFill>
        <p:spPr>
          <a:xfrm>
            <a:off x="161015" y="1260819"/>
            <a:ext cx="3505200" cy="2905125"/>
          </a:xfrm>
          <a:prstGeom prst="rect">
            <a:avLst/>
          </a:prstGeom>
        </p:spPr>
      </p:pic>
      <p:pic>
        <p:nvPicPr>
          <p:cNvPr id="7" name="Picture 6">
            <a:extLst>
              <a:ext uri="{FF2B5EF4-FFF2-40B4-BE49-F238E27FC236}">
                <a16:creationId xmlns:a16="http://schemas.microsoft.com/office/drawing/2014/main" id="{91A266C2-02D7-4896-9CC9-7B1462D4AF89}"/>
              </a:ext>
            </a:extLst>
          </p:cNvPr>
          <p:cNvPicPr>
            <a:picLocks noChangeAspect="1"/>
          </p:cNvPicPr>
          <p:nvPr/>
        </p:nvPicPr>
        <p:blipFill>
          <a:blip r:embed="rId3"/>
          <a:stretch>
            <a:fillRect/>
          </a:stretch>
        </p:blipFill>
        <p:spPr>
          <a:xfrm>
            <a:off x="5322197" y="1765190"/>
            <a:ext cx="6238875" cy="4956285"/>
          </a:xfrm>
          <a:prstGeom prst="rect">
            <a:avLst/>
          </a:prstGeom>
        </p:spPr>
      </p:pic>
    </p:spTree>
    <p:extLst>
      <p:ext uri="{BB962C8B-B14F-4D97-AF65-F5344CB8AC3E}">
        <p14:creationId xmlns:p14="http://schemas.microsoft.com/office/powerpoint/2010/main" val="2072439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4B62D-7137-47AE-83A8-5F123E58BCFA}"/>
              </a:ext>
            </a:extLst>
          </p:cNvPr>
          <p:cNvSpPr>
            <a:spLocks noGrp="1"/>
          </p:cNvSpPr>
          <p:nvPr>
            <p:ph type="title"/>
          </p:nvPr>
        </p:nvSpPr>
        <p:spPr>
          <a:xfrm>
            <a:off x="416781" y="136526"/>
            <a:ext cx="10515600" cy="1000512"/>
          </a:xfrm>
        </p:spPr>
        <p:txBody>
          <a:bodyPr/>
          <a:lstStyle/>
          <a:p>
            <a:r>
              <a:rPr lang="en-US" b="1" dirty="0">
                <a:solidFill>
                  <a:srgbClr val="7030A0"/>
                </a:solidFill>
              </a:rPr>
              <a:t>Branch-path incidence matrix K</a:t>
            </a:r>
            <a:endParaRPr lang="th-TH" b="1" dirty="0">
              <a:solidFill>
                <a:srgbClr val="7030A0"/>
              </a:solidFill>
            </a:endParaRPr>
          </a:p>
        </p:txBody>
      </p:sp>
      <p:sp>
        <p:nvSpPr>
          <p:cNvPr id="3" name="Content Placeholder 2">
            <a:extLst>
              <a:ext uri="{FF2B5EF4-FFF2-40B4-BE49-F238E27FC236}">
                <a16:creationId xmlns:a16="http://schemas.microsoft.com/office/drawing/2014/main" id="{4F41CED5-FE07-4C30-B863-5E7E84B8CCB2}"/>
              </a:ext>
            </a:extLst>
          </p:cNvPr>
          <p:cNvSpPr>
            <a:spLocks noGrp="1"/>
          </p:cNvSpPr>
          <p:nvPr>
            <p:ph idx="1"/>
          </p:nvPr>
        </p:nvSpPr>
        <p:spPr>
          <a:xfrm>
            <a:off x="151075" y="1137038"/>
            <a:ext cx="11202725" cy="5039925"/>
          </a:xfrm>
        </p:spPr>
        <p:txBody>
          <a:bodyPr>
            <a:normAutofit lnSpcReduction="10000"/>
          </a:bodyPr>
          <a:lstStyle/>
          <a:p>
            <a:pPr marL="0" indent="0" algn="just">
              <a:buNone/>
            </a:pPr>
            <a:r>
              <a:rPr lang="en-US" dirty="0"/>
              <a:t>The incidence of branches to paths in a tree is shown by the branch-path incidence matrix, where a path is oriented from a bus to the reference node. The elements of this matrix are:</a:t>
            </a:r>
          </a:p>
          <a:p>
            <a:pPr marL="0" indent="0" algn="just">
              <a:buNone/>
            </a:pPr>
            <a:endParaRPr lang="en-US" dirty="0"/>
          </a:p>
          <a:p>
            <a:pPr algn="just">
              <a:buFont typeface="Wingdings" panose="05000000000000000000" pitchFamily="2" charset="2"/>
              <a:buChar char="q"/>
            </a:pPr>
            <a:r>
              <a:rPr lang="en-US" dirty="0"/>
              <a:t>1, if the </a:t>
            </a:r>
            <a:r>
              <a:rPr lang="en-US" dirty="0" err="1"/>
              <a:t>ith</a:t>
            </a:r>
            <a:r>
              <a:rPr lang="en-US" dirty="0"/>
              <a:t> branch is in the path from the </a:t>
            </a:r>
            <a:r>
              <a:rPr lang="en-US" dirty="0" err="1"/>
              <a:t>jth</a:t>
            </a:r>
            <a:r>
              <a:rPr lang="en-US" dirty="0"/>
              <a:t> bus(node) to reference and is oriented in the same direction.</a:t>
            </a:r>
          </a:p>
          <a:p>
            <a:pPr algn="just">
              <a:buFont typeface="Wingdings" panose="05000000000000000000" pitchFamily="2" charset="2"/>
              <a:buChar char="q"/>
            </a:pPr>
            <a:endParaRPr lang="en-US" dirty="0"/>
          </a:p>
          <a:p>
            <a:pPr algn="just">
              <a:buFont typeface="Wingdings" panose="05000000000000000000" pitchFamily="2" charset="2"/>
              <a:buChar char="q"/>
            </a:pPr>
            <a:r>
              <a:rPr lang="en-US" dirty="0"/>
              <a:t>-1, if the </a:t>
            </a:r>
            <a:r>
              <a:rPr lang="en-US" dirty="0" err="1"/>
              <a:t>ith</a:t>
            </a:r>
            <a:r>
              <a:rPr lang="en-US" dirty="0"/>
              <a:t> branch is in the path from the </a:t>
            </a:r>
            <a:r>
              <a:rPr lang="en-US" dirty="0" err="1"/>
              <a:t>jth</a:t>
            </a:r>
            <a:r>
              <a:rPr lang="en-US" dirty="0"/>
              <a:t> bus (node) to reference but is oriented in the opposite direction.</a:t>
            </a:r>
          </a:p>
          <a:p>
            <a:pPr algn="just">
              <a:buFont typeface="Wingdings" panose="05000000000000000000" pitchFamily="2" charset="2"/>
              <a:buChar char="q"/>
            </a:pPr>
            <a:endParaRPr lang="en-US" dirty="0"/>
          </a:p>
          <a:p>
            <a:pPr algn="just">
              <a:buFont typeface="Wingdings" panose="05000000000000000000" pitchFamily="2" charset="2"/>
              <a:buChar char="q"/>
            </a:pPr>
            <a:r>
              <a:rPr lang="en-US" dirty="0"/>
              <a:t>0, if the </a:t>
            </a:r>
            <a:r>
              <a:rPr lang="en-US" dirty="0" err="1"/>
              <a:t>ith</a:t>
            </a:r>
            <a:r>
              <a:rPr lang="en-US" dirty="0"/>
              <a:t> branch is not in the path from the </a:t>
            </a:r>
            <a:r>
              <a:rPr lang="en-US" dirty="0" err="1"/>
              <a:t>jth</a:t>
            </a:r>
            <a:r>
              <a:rPr lang="en-US" dirty="0"/>
              <a:t> bus to reference.</a:t>
            </a:r>
            <a:endParaRPr lang="th-TH" dirty="0"/>
          </a:p>
        </p:txBody>
      </p:sp>
      <p:sp>
        <p:nvSpPr>
          <p:cNvPr id="4" name="Date Placeholder 3">
            <a:extLst>
              <a:ext uri="{FF2B5EF4-FFF2-40B4-BE49-F238E27FC236}">
                <a16:creationId xmlns:a16="http://schemas.microsoft.com/office/drawing/2014/main" id="{9AD36D5C-A5C0-4D32-B2B2-FA4C3F83545D}"/>
              </a:ext>
            </a:extLst>
          </p:cNvPr>
          <p:cNvSpPr>
            <a:spLocks noGrp="1"/>
          </p:cNvSpPr>
          <p:nvPr>
            <p:ph type="dt" sz="half" idx="10"/>
          </p:nvPr>
        </p:nvSpPr>
        <p:spPr/>
        <p:txBody>
          <a:bodyPr/>
          <a:lstStyle/>
          <a:p>
            <a:fld id="{B94B0649-7372-4CE6-BC21-4A28FA42FD34}" type="datetime1">
              <a:rPr lang="en-US" smtClean="0"/>
              <a:t>9/27/2020</a:t>
            </a:fld>
            <a:endParaRPr lang="th-TH"/>
          </a:p>
        </p:txBody>
      </p:sp>
      <p:sp>
        <p:nvSpPr>
          <p:cNvPr id="5" name="Slide Number Placeholder 4">
            <a:extLst>
              <a:ext uri="{FF2B5EF4-FFF2-40B4-BE49-F238E27FC236}">
                <a16:creationId xmlns:a16="http://schemas.microsoft.com/office/drawing/2014/main" id="{566C8904-9AE0-49C1-BC4A-38286C68C321}"/>
              </a:ext>
            </a:extLst>
          </p:cNvPr>
          <p:cNvSpPr>
            <a:spLocks noGrp="1"/>
          </p:cNvSpPr>
          <p:nvPr>
            <p:ph type="sldNum" sz="quarter" idx="12"/>
          </p:nvPr>
        </p:nvSpPr>
        <p:spPr/>
        <p:txBody>
          <a:bodyPr/>
          <a:lstStyle/>
          <a:p>
            <a:fld id="{33BCD95E-A428-4E8F-A603-A71E22D42A60}" type="slidenum">
              <a:rPr lang="th-TH" smtClean="0"/>
              <a:t>9</a:t>
            </a:fld>
            <a:endParaRPr lang="th-TH"/>
          </a:p>
        </p:txBody>
      </p:sp>
    </p:spTree>
    <p:extLst>
      <p:ext uri="{BB962C8B-B14F-4D97-AF65-F5344CB8AC3E}">
        <p14:creationId xmlns:p14="http://schemas.microsoft.com/office/powerpoint/2010/main" val="1105098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5048</TotalTime>
  <Words>921</Words>
  <Application>Microsoft Office PowerPoint</Application>
  <PresentationFormat>Widescreen</PresentationFormat>
  <Paragraphs>140</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-apple-system</vt:lpstr>
      <vt:lpstr>Arial</vt:lpstr>
      <vt:lpstr>Calibri</vt:lpstr>
      <vt:lpstr>Calibri Light</vt:lpstr>
      <vt:lpstr>Wingdings</vt:lpstr>
      <vt:lpstr>Office Theme</vt:lpstr>
      <vt:lpstr>PowerPoint Presentation</vt:lpstr>
      <vt:lpstr>TYPES OF MATRIX USED IN POWER SYSTEM FOR GRAPHICAL REPRESENTATION </vt:lpstr>
      <vt:lpstr>Element-node incidence matrix A^</vt:lpstr>
      <vt:lpstr>Q: Find the element-node incidence matrix of the graph as shown in Figure given below</vt:lpstr>
      <vt:lpstr>BUS INCIDENCE MATRIX A</vt:lpstr>
      <vt:lpstr>Q: Find the Bus Incidence matrix of the graph as shown in Figure given below</vt:lpstr>
      <vt:lpstr>Can we form Node Incidence Matrix From Bus Incidence Matrix?</vt:lpstr>
      <vt:lpstr>Q: Find the Bus Incidence Matrix of the graph given below</vt:lpstr>
      <vt:lpstr>Branch-path incidence matrix K</vt:lpstr>
      <vt:lpstr>PowerPoint Presentation</vt:lpstr>
      <vt:lpstr>PowerPoint Presentation</vt:lpstr>
      <vt:lpstr>Basic Cut-Sets</vt:lpstr>
      <vt:lpstr>PowerPoint Presentation</vt:lpstr>
      <vt:lpstr>PowerPoint Presentation</vt:lpstr>
      <vt:lpstr>PowerPoint Presentation</vt:lpstr>
      <vt:lpstr>PowerPoint Presentation</vt:lpstr>
      <vt:lpstr>Tie Set Matrix  (B) OR (Link Currents) </vt:lpstr>
      <vt:lpstr>PowerPoint Presentation</vt:lpstr>
      <vt:lpstr>PowerPoint Presentation</vt:lpstr>
      <vt:lpstr>PowerPoint Presentation</vt:lpstr>
      <vt:lpstr>PowerPoint Presentation</vt:lpstr>
      <vt:lpstr>PowerPoint Presentation</vt:lpstr>
      <vt:lpstr>PowerPoint Presentation</vt:lpstr>
      <vt:lpstr>Assignment No: 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Matrices</dc:title>
  <dc:creator>Wazir Laghari</dc:creator>
  <cp:lastModifiedBy>Wazir laghari</cp:lastModifiedBy>
  <cp:revision>198</cp:revision>
  <dcterms:created xsi:type="dcterms:W3CDTF">2020-04-21T21:27:49Z</dcterms:created>
  <dcterms:modified xsi:type="dcterms:W3CDTF">2020-09-27T01:44:12Z</dcterms:modified>
</cp:coreProperties>
</file>